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97" r:id="rId1"/>
  </p:sldMasterIdLst>
  <p:notesMasterIdLst>
    <p:notesMasterId r:id="rId16"/>
  </p:notesMasterIdLst>
  <p:sldIdLst>
    <p:sldId id="256" r:id="rId2"/>
    <p:sldId id="259" r:id="rId3"/>
    <p:sldId id="260" r:id="rId4"/>
    <p:sldId id="261" r:id="rId5"/>
    <p:sldId id="262" r:id="rId6"/>
    <p:sldId id="264" r:id="rId7"/>
    <p:sldId id="263" r:id="rId8"/>
    <p:sldId id="265" r:id="rId9"/>
    <p:sldId id="266" r:id="rId10"/>
    <p:sldId id="271" r:id="rId11"/>
    <p:sldId id="267" r:id="rId12"/>
    <p:sldId id="272" r:id="rId13"/>
    <p:sldId id="268" r:id="rId14"/>
    <p:sldId id="270" r:id="rId1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5A9A4"/>
    <a:srgbClr val="ECEC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74"/>
  </p:normalViewPr>
  <p:slideViewPr>
    <p:cSldViewPr snapToGrid="0" snapToObjects="1">
      <p:cViewPr varScale="1">
        <p:scale>
          <a:sx n="88" d="100"/>
          <a:sy n="88" d="100"/>
        </p:scale>
        <p:origin x="13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B9D235-54F6-7642-AA74-DE0E640EBE54}" type="datetimeFigureOut">
              <a:rPr lang="de-DE" smtClean="0"/>
              <a:t>22.08.2018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2D29A7-0642-0742-8EC8-0558418B514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89778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D29A7-0642-0742-8EC8-0558418B514D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406941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75A9A4"/>
                </a:solidFill>
              </a:defRPr>
            </a:lvl1pPr>
          </a:lstStyle>
          <a:p>
            <a:fld id="{EC78B522-C4D8-A348-BEEF-E0403495CF2A}" type="datetime1">
              <a:rPr lang="de-DE" smtClean="0"/>
              <a:t>22.08.2018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de-DE" dirty="0" smtClean="0"/>
              <a:t>Hier steht </a:t>
            </a:r>
            <a:r>
              <a:rPr lang="de-DE" dirty="0" err="1" smtClean="0"/>
              <a:t>as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75A9A4"/>
                </a:solidFill>
              </a:defRPr>
            </a:lvl1pPr>
          </a:lstStyle>
          <a:p>
            <a:fld id="{674F77FA-7047-8248-9BBB-025C632A1A31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365126"/>
            <a:ext cx="12192000" cy="912690"/>
          </a:xfrm>
          <a:prstGeom prst="rect">
            <a:avLst/>
          </a:prstGeom>
          <a:solidFill>
            <a:srgbClr val="ECEC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1180A-8CC0-B545-93B4-3E2141860537}" type="datetime1">
              <a:rPr lang="de-DE" smtClean="0"/>
              <a:t>22.08.2018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Hier steht was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 userDrawn="1"/>
        </p:nvSpPr>
        <p:spPr>
          <a:xfrm>
            <a:off x="0" y="365126"/>
            <a:ext cx="12192000" cy="912690"/>
          </a:xfrm>
          <a:prstGeom prst="rect">
            <a:avLst/>
          </a:prstGeom>
          <a:solidFill>
            <a:srgbClr val="ECEC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35CE7-A8DC-BA45-8391-20D15D924E5B}" type="datetime1">
              <a:rPr lang="de-DE" smtClean="0"/>
              <a:t>22.08.2018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Hier steht was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 + Info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0" y="234462"/>
            <a:ext cx="12192000" cy="1043354"/>
          </a:xfrm>
          <a:prstGeom prst="rect">
            <a:avLst/>
          </a:prstGeom>
          <a:solidFill>
            <a:srgbClr val="ECEC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4831080" cy="4351338"/>
          </a:xfrm>
        </p:spPr>
        <p:txBody>
          <a:bodyPr/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395AA-8F94-8845-AE9D-07CB2F20580F}" type="datetime1">
              <a:rPr lang="de-DE" smtClean="0"/>
              <a:t>22.08.2018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Hier steht was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‹Nr.›</a:t>
            </a:fld>
            <a:endParaRPr lang="de-DE"/>
          </a:p>
        </p:txBody>
      </p:sp>
      <p:pic>
        <p:nvPicPr>
          <p:cNvPr id="10" name="Bild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280" y="1825852"/>
            <a:ext cx="5684520" cy="4352897"/>
          </a:xfrm>
          <a:prstGeom prst="rect">
            <a:avLst/>
          </a:prstGeom>
        </p:spPr>
      </p:pic>
      <p:sp>
        <p:nvSpPr>
          <p:cNvPr id="13" name="Textplatzhalter 12"/>
          <p:cNvSpPr>
            <a:spLocks noGrp="1"/>
          </p:cNvSpPr>
          <p:nvPr>
            <p:ph type="body" sz="quarter" idx="13"/>
          </p:nvPr>
        </p:nvSpPr>
        <p:spPr>
          <a:xfrm>
            <a:off x="6753225" y="2063750"/>
            <a:ext cx="4195763" cy="1031142"/>
          </a:xfrm>
        </p:spPr>
        <p:txBody>
          <a:bodyPr/>
          <a:lstStyle>
            <a:lvl1pPr marL="0" indent="0">
              <a:buNone/>
              <a:defRPr b="1" i="1">
                <a:solidFill>
                  <a:srgbClr val="75A9A4"/>
                </a:solidFill>
              </a:defRPr>
            </a:lvl1pPr>
            <a:lvl2pPr>
              <a:defRPr>
                <a:solidFill>
                  <a:srgbClr val="75A9A4"/>
                </a:solidFill>
              </a:defRPr>
            </a:lvl2pPr>
            <a:lvl3pPr>
              <a:defRPr>
                <a:solidFill>
                  <a:srgbClr val="75A9A4"/>
                </a:solidFill>
              </a:defRPr>
            </a:lvl3pPr>
            <a:lvl4pPr>
              <a:defRPr>
                <a:solidFill>
                  <a:srgbClr val="75A9A4"/>
                </a:solidFill>
              </a:defRPr>
            </a:lvl4pPr>
            <a:lvl5pPr>
              <a:defRPr>
                <a:solidFill>
                  <a:srgbClr val="75A9A4"/>
                </a:solidFill>
              </a:defRPr>
            </a:lvl5pPr>
          </a:lstStyle>
          <a:p>
            <a:pPr lvl="0"/>
            <a:r>
              <a:rPr lang="de-DE" smtClean="0"/>
              <a:t>Mastertextformat bearbeiten</a:t>
            </a:r>
            <a:endParaRPr lang="de-DE" dirty="0" smtClean="0"/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6740525" y="3235325"/>
            <a:ext cx="4208463" cy="2836863"/>
          </a:xfrm>
        </p:spPr>
        <p:txBody>
          <a:bodyPr/>
          <a:lstStyle>
            <a:lvl1pPr marL="0" indent="0">
              <a:buNone/>
              <a:defRPr>
                <a:solidFill>
                  <a:srgbClr val="75A9A4"/>
                </a:solidFill>
                <a:latin typeface="+mj-lt"/>
              </a:defRPr>
            </a:lvl1pPr>
            <a:lvl2pPr marL="457200" indent="0">
              <a:buNone/>
              <a:defRPr>
                <a:solidFill>
                  <a:srgbClr val="75A9A4"/>
                </a:solidFill>
                <a:latin typeface="+mj-lt"/>
              </a:defRPr>
            </a:lvl2pPr>
            <a:lvl3pPr marL="914400" indent="0">
              <a:buNone/>
              <a:defRPr>
                <a:solidFill>
                  <a:srgbClr val="75A9A4"/>
                </a:solidFill>
                <a:latin typeface="+mj-lt"/>
              </a:defRPr>
            </a:lvl3pPr>
            <a:lvl4pPr marL="1371600" indent="0">
              <a:buNone/>
              <a:defRPr>
                <a:solidFill>
                  <a:srgbClr val="75A9A4"/>
                </a:solidFill>
                <a:latin typeface="+mj-lt"/>
              </a:defRPr>
            </a:lvl4pPr>
            <a:lvl5pPr marL="1828800" indent="0">
              <a:buNone/>
              <a:defRPr>
                <a:solidFill>
                  <a:srgbClr val="75A9A4"/>
                </a:solidFill>
                <a:latin typeface="+mj-lt"/>
              </a:defRPr>
            </a:lvl5pPr>
          </a:lstStyle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 userDrawn="1"/>
        </p:nvSpPr>
        <p:spPr>
          <a:xfrm>
            <a:off x="0" y="365126"/>
            <a:ext cx="12192000" cy="912690"/>
          </a:xfrm>
          <a:prstGeom prst="rect">
            <a:avLst/>
          </a:prstGeom>
          <a:solidFill>
            <a:srgbClr val="ECEC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FEC1C-6592-8B46-98A0-E24A3F252E07}" type="datetime1">
              <a:rPr lang="de-DE" smtClean="0"/>
              <a:t>22.08.2018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Hier steht was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 userDrawn="1"/>
        </p:nvSpPr>
        <p:spPr>
          <a:xfrm>
            <a:off x="0" y="365126"/>
            <a:ext cx="12192000" cy="912690"/>
          </a:xfrm>
          <a:prstGeom prst="rect">
            <a:avLst/>
          </a:prstGeom>
          <a:solidFill>
            <a:srgbClr val="ECECED"/>
          </a:solidFill>
          <a:ln>
            <a:noFill/>
          </a:ln>
          <a:effectLst>
            <a:outerShdw blurRad="50800" dist="76200" dir="5400000" algn="t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FEC1C-6592-8B46-98A0-E24A3F252E07}" type="datetime1">
              <a:rPr lang="de-DE" smtClean="0"/>
              <a:t>22.08.2018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Hier steht was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13"/>
          </p:nvPr>
        </p:nvSpPr>
        <p:spPr>
          <a:xfrm>
            <a:off x="838201" y="1489075"/>
            <a:ext cx="5081954" cy="4665663"/>
          </a:xfrm>
        </p:spPr>
        <p:txBody>
          <a:bodyPr/>
          <a:lstStyle/>
          <a:p>
            <a:endParaRPr lang="de-DE"/>
          </a:p>
        </p:txBody>
      </p:sp>
      <p:sp>
        <p:nvSpPr>
          <p:cNvPr id="9" name="Bildplatzhalter 7"/>
          <p:cNvSpPr>
            <a:spLocks noGrp="1"/>
          </p:cNvSpPr>
          <p:nvPr>
            <p:ph type="pic" sz="quarter" idx="14"/>
          </p:nvPr>
        </p:nvSpPr>
        <p:spPr>
          <a:xfrm>
            <a:off x="6271846" y="1489075"/>
            <a:ext cx="5081954" cy="4665663"/>
          </a:xfrm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 userDrawn="1"/>
        </p:nvSpPr>
        <p:spPr>
          <a:xfrm>
            <a:off x="0" y="365126"/>
            <a:ext cx="12192000" cy="912690"/>
          </a:xfrm>
          <a:prstGeom prst="rect">
            <a:avLst/>
          </a:prstGeom>
          <a:solidFill>
            <a:srgbClr val="ECEC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FEC1C-6592-8B46-98A0-E24A3F252E07}" type="datetime1">
              <a:rPr lang="de-DE" smtClean="0"/>
              <a:t>22.08.2018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Hier steht was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13"/>
          </p:nvPr>
        </p:nvSpPr>
        <p:spPr>
          <a:xfrm>
            <a:off x="838201" y="1489076"/>
            <a:ext cx="5164014" cy="2285756"/>
          </a:xfrm>
        </p:spPr>
        <p:txBody>
          <a:bodyPr/>
          <a:lstStyle/>
          <a:p>
            <a:endParaRPr lang="de-DE"/>
          </a:p>
        </p:txBody>
      </p:sp>
      <p:sp>
        <p:nvSpPr>
          <p:cNvPr id="9" name="Bildplatzhalter 7"/>
          <p:cNvSpPr>
            <a:spLocks noGrp="1"/>
          </p:cNvSpPr>
          <p:nvPr>
            <p:ph type="pic" sz="quarter" idx="14"/>
          </p:nvPr>
        </p:nvSpPr>
        <p:spPr>
          <a:xfrm>
            <a:off x="6154615" y="1489076"/>
            <a:ext cx="5199185" cy="2285756"/>
          </a:xfrm>
        </p:spPr>
        <p:txBody>
          <a:bodyPr/>
          <a:lstStyle/>
          <a:p>
            <a:endParaRPr lang="de-DE"/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15"/>
          </p:nvPr>
        </p:nvSpPr>
        <p:spPr>
          <a:xfrm>
            <a:off x="838200" y="3922713"/>
            <a:ext cx="5164014" cy="2285756"/>
          </a:xfrm>
        </p:spPr>
        <p:txBody>
          <a:bodyPr/>
          <a:lstStyle/>
          <a:p>
            <a:endParaRPr lang="de-DE"/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6"/>
          </p:nvPr>
        </p:nvSpPr>
        <p:spPr>
          <a:xfrm>
            <a:off x="6154614" y="3922713"/>
            <a:ext cx="5199185" cy="2285756"/>
          </a:xfrm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41C4C-59ED-E047-B819-1F6B99393DAE}" type="datetime1">
              <a:rPr lang="de-DE" smtClean="0"/>
              <a:t>22.08.2018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Hier steht was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 userDrawn="1"/>
        </p:nvSpPr>
        <p:spPr>
          <a:xfrm>
            <a:off x="0" y="1825625"/>
            <a:ext cx="12192000" cy="5043681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10000"/>
                </a:schemeClr>
              </a:gs>
              <a:gs pos="87000">
                <a:schemeClr val="accent1">
                  <a:lumMod val="45000"/>
                  <a:lumOff val="55000"/>
                  <a:alpha val="20000"/>
                </a:schemeClr>
              </a:gs>
              <a:gs pos="100000">
                <a:schemeClr val="accent1">
                  <a:lumMod val="45000"/>
                  <a:lumOff val="55000"/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126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75A9A4"/>
                </a:solidFill>
                <a:latin typeface="+mj-lt"/>
              </a:defRPr>
            </a:lvl1pPr>
          </a:lstStyle>
          <a:p>
            <a:fld id="{649D9364-18FE-1B4E-AB8B-6F64891085A3}" type="datetime1">
              <a:rPr lang="de-DE" smtClean="0"/>
              <a:t>22.08.2018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Hier steht was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75A9A4"/>
                </a:solidFill>
                <a:latin typeface="+mj-lt"/>
              </a:defRPr>
            </a:lvl1pPr>
          </a:lstStyle>
          <a:p>
            <a:fld id="{674F77FA-7047-8248-9BBB-025C632A1A31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7" name="Bild 6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5853" y="6349766"/>
            <a:ext cx="1940293" cy="465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500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1" r:id="rId3"/>
    <p:sldLayoutId id="2147483807" r:id="rId4"/>
    <p:sldLayoutId id="2147483803" r:id="rId5"/>
    <p:sldLayoutId id="2147483808" r:id="rId6"/>
    <p:sldLayoutId id="2147483809" r:id="rId7"/>
    <p:sldLayoutId id="2147483804" r:id="rId8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baseline="0">
          <a:solidFill>
            <a:srgbClr val="75A9A4"/>
          </a:solidFill>
          <a:latin typeface="Arial Narrow" charset="0"/>
          <a:ea typeface="Arial Narrow" charset="0"/>
          <a:cs typeface="Arial Narrow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Entstehung von berufsbedingten Hauterkrankungen</a:t>
            </a:r>
            <a:endParaRPr lang="de-DE" dirty="0">
              <a:solidFill>
                <a:srgbClr val="75A9A4"/>
              </a:solidFill>
              <a:latin typeface="Arial Narrow" charset="0"/>
              <a:ea typeface="Arial Narrow" charset="0"/>
              <a:cs typeface="Arial Narrow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30586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Was ist ein allergisches Kontaktekzem? 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u="sng" dirty="0"/>
              <a:t>Schritt 1:</a:t>
            </a:r>
          </a:p>
          <a:p>
            <a:r>
              <a:rPr lang="de-DE" dirty="0"/>
              <a:t>Eine Allergie auf Berufsstoffe (z. B. Epoxidharze) kann ebenfalls zur Entstehung eines Ekzems führen 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sz="2400" dirty="0" smtClean="0"/>
              <a:t>(</a:t>
            </a:r>
            <a:r>
              <a:rPr lang="de-DE" sz="2400" dirty="0"/>
              <a:t>Fachbegriff: </a:t>
            </a:r>
            <a:r>
              <a:rPr lang="de-DE" sz="2400" i="1" dirty="0"/>
              <a:t>allergisches Kontaktekzem</a:t>
            </a:r>
            <a:r>
              <a:rPr lang="de-DE" sz="2400" dirty="0"/>
              <a:t>).</a:t>
            </a:r>
            <a:r>
              <a:rPr lang="de-DE" dirty="0"/>
              <a:t> </a:t>
            </a:r>
          </a:p>
          <a:p>
            <a:pPr>
              <a:spcBef>
                <a:spcPts val="1200"/>
              </a:spcBef>
            </a:pPr>
            <a:r>
              <a:rPr lang="de-DE" dirty="0"/>
              <a:t>Eine Allergie entsteht in zwei Phasen: </a:t>
            </a:r>
          </a:p>
          <a:p>
            <a:pPr marL="457200" lvl="1" indent="0">
              <a:buNone/>
            </a:pPr>
            <a:r>
              <a:rPr lang="de-DE" dirty="0"/>
              <a:t>Zuerst findet im Körper die </a:t>
            </a:r>
            <a:r>
              <a:rPr lang="de-DE" i="1" dirty="0"/>
              <a:t>Sensibilisierung</a:t>
            </a:r>
            <a:r>
              <a:rPr lang="de-DE" dirty="0"/>
              <a:t> gegen einen bestimmten Stoff (= </a:t>
            </a:r>
            <a:r>
              <a:rPr lang="de-DE" i="1" dirty="0"/>
              <a:t>Allergen</a:t>
            </a:r>
            <a:r>
              <a:rPr lang="de-DE" dirty="0"/>
              <a:t>) statt. </a:t>
            </a:r>
            <a:r>
              <a:rPr lang="de-DE" dirty="0" smtClean="0"/>
              <a:t>Dabei </a:t>
            </a:r>
            <a:r>
              <a:rPr lang="de-DE" dirty="0"/>
              <a:t>wird im Immunsystem die Allergie sozusagen „programmiert“. 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de-DE" dirty="0"/>
              <a:t>Dieser erste Schritt erfolgt </a:t>
            </a:r>
            <a:r>
              <a:rPr lang="de-DE" dirty="0" smtClean="0"/>
              <a:t>unbemerkt </a:t>
            </a:r>
            <a:r>
              <a:rPr lang="de-DE" dirty="0"/>
              <a:t>und ist nicht vorhersehbar.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991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Was ist ein allergisches Kontaktekzem?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sz="2400" u="sng" dirty="0"/>
              <a:t>Schritt 2: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dirty="0"/>
              <a:t>Bei einem erneuten Kontakt zum Allergen, erkennt das Immunsystem den Stoff wieder 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dirty="0" smtClean="0"/>
              <a:t>Eine </a:t>
            </a:r>
            <a:r>
              <a:rPr lang="de-DE" dirty="0"/>
              <a:t>Abwehrreaktion </a:t>
            </a:r>
            <a:r>
              <a:rPr lang="de-DE" dirty="0" smtClean="0"/>
              <a:t>wird ausgelöst </a:t>
            </a:r>
            <a:r>
              <a:rPr lang="de-DE" sz="2400" dirty="0" smtClean="0"/>
              <a:t>(= </a:t>
            </a:r>
            <a:r>
              <a:rPr lang="de-DE" sz="2400" dirty="0"/>
              <a:t>Entzündung der Haut</a:t>
            </a:r>
            <a:r>
              <a:rPr lang="de-DE" sz="2400" dirty="0" smtClean="0"/>
              <a:t>)</a:t>
            </a:r>
            <a:r>
              <a:rPr lang="de-DE" dirty="0" smtClean="0"/>
              <a:t>.</a:t>
            </a:r>
            <a:endParaRPr lang="de-DE" dirty="0"/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dirty="0"/>
              <a:t>Die Symptome eines allergischen Kontaktekzems ähneln denen eines Abnutzungsekzems.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dirty="0"/>
              <a:t>Mit einem Allergietest (= </a:t>
            </a:r>
            <a:r>
              <a:rPr lang="de-DE" i="1" dirty="0" err="1" smtClean="0"/>
              <a:t>Epikutantest</a:t>
            </a:r>
            <a:r>
              <a:rPr lang="de-DE" dirty="0" smtClean="0"/>
              <a:t> </a:t>
            </a:r>
            <a:r>
              <a:rPr lang="de-DE" dirty="0"/>
              <a:t>oder </a:t>
            </a:r>
            <a:r>
              <a:rPr lang="de-DE" i="1" dirty="0" smtClean="0"/>
              <a:t>Pflastertest</a:t>
            </a:r>
            <a:r>
              <a:rPr lang="de-DE" dirty="0" smtClean="0"/>
              <a:t>) </a:t>
            </a:r>
            <a:r>
              <a:rPr lang="de-DE" dirty="0"/>
              <a:t>kann man feststellen, ob eine Sensibilisierung vorliegt.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350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Was ist ein allergisches Kontaktekzem?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u="sng" dirty="0"/>
              <a:t>Schritt 2:</a:t>
            </a:r>
          </a:p>
          <a:p>
            <a:r>
              <a:rPr lang="de-DE" dirty="0"/>
              <a:t>Bei einem erneuten Kontakt zum Allergen, erkennt das Immunsystem den Stoff wieder </a:t>
            </a:r>
          </a:p>
          <a:p>
            <a:r>
              <a:rPr lang="de-DE" dirty="0"/>
              <a:t>und löst eine Abwehrreaktion (= Entzündung der Haut) aus. </a:t>
            </a:r>
          </a:p>
          <a:p>
            <a:r>
              <a:rPr lang="de-DE" dirty="0"/>
              <a:t>Die Symptome eines allergischen Kontaktekzems ähneln denen eines Abnutzungsekzems.</a:t>
            </a:r>
          </a:p>
          <a:p>
            <a:r>
              <a:rPr lang="de-DE" dirty="0"/>
              <a:t>Mit einem Allergietest (= </a:t>
            </a:r>
            <a:r>
              <a:rPr lang="de-DE" dirty="0" err="1"/>
              <a:t>Epikutan</a:t>
            </a:r>
            <a:r>
              <a:rPr lang="de-DE" dirty="0"/>
              <a:t>- oder „Pflastertest“) kann man feststellen, ob eine Sensibilisierung vorliegt. 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335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Schlüssel-Schloss-Abbildung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13</a:t>
            </a:fld>
            <a:endParaRPr lang="de-DE"/>
          </a:p>
        </p:txBody>
      </p:sp>
      <p:pic>
        <p:nvPicPr>
          <p:cNvPr id="5" name="Bild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8600" y="2102583"/>
            <a:ext cx="66548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389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Was tue ich, wenn ich Hautveränderungen habe?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de-DE" sz="2600" i="1" dirty="0"/>
              <a:t>Was machen Sie, wenn ein Kunde Sie mit einer Reparatur </a:t>
            </a:r>
            <a:r>
              <a:rPr lang="de-DE" sz="2600" i="1" dirty="0" smtClean="0"/>
              <a:t/>
            </a:r>
            <a:br>
              <a:rPr lang="de-DE" sz="2600" i="1" dirty="0" smtClean="0"/>
            </a:br>
            <a:r>
              <a:rPr lang="de-DE" sz="2600" i="1" dirty="0" smtClean="0"/>
              <a:t>oder </a:t>
            </a:r>
            <a:r>
              <a:rPr lang="de-DE" sz="2600" i="1" dirty="0"/>
              <a:t>Ausbesserungsarbeiten beauftragt? </a:t>
            </a:r>
          </a:p>
          <a:p>
            <a:pPr marL="2952750" indent="0">
              <a:spcBef>
                <a:spcPts val="1200"/>
              </a:spcBef>
              <a:spcAft>
                <a:spcPts val="1800"/>
              </a:spcAft>
              <a:buNone/>
            </a:pPr>
            <a:r>
              <a:rPr lang="de-DE" sz="2600" i="1" dirty="0"/>
              <a:t>Erledigen Sie den Auftrag möglichst bald oder warten Sie ab, </a:t>
            </a:r>
            <a:r>
              <a:rPr lang="de-DE" sz="2600" i="1" dirty="0" smtClean="0"/>
              <a:t>ob </a:t>
            </a:r>
            <a:r>
              <a:rPr lang="de-DE" sz="2600" i="1" dirty="0"/>
              <a:t>der Schaden von allein </a:t>
            </a:r>
            <a:r>
              <a:rPr lang="de-DE" sz="2600" i="1" dirty="0" smtClean="0"/>
              <a:t>verschwindet? </a:t>
            </a:r>
          </a:p>
          <a:p>
            <a:pPr marL="0" indent="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None/>
            </a:pPr>
            <a:r>
              <a:rPr lang="de-DE" sz="2400" u="sng" dirty="0" smtClean="0"/>
              <a:t>Daher gilt auch für Ihre Haut:</a:t>
            </a:r>
            <a:r>
              <a:rPr lang="de-DE" dirty="0"/>
              <a:t/>
            </a:r>
            <a:br>
              <a:rPr lang="de-DE" dirty="0"/>
            </a:br>
            <a:r>
              <a:rPr lang="de-DE" sz="2600" dirty="0"/>
              <a:t>Wenn Sie Hautveränderungen (z. B. Rötung, Bläschen oder Risse) an Ihren Händen feststellen, vereinbaren Sie möglichst bald einen Termin bei Ihrem </a:t>
            </a:r>
            <a:r>
              <a:rPr lang="de-DE" sz="2600" b="1" dirty="0">
                <a:solidFill>
                  <a:srgbClr val="75A9A4"/>
                </a:solidFill>
              </a:rPr>
              <a:t>Betriebsarzt</a:t>
            </a:r>
            <a:r>
              <a:rPr lang="de-DE" sz="2600" dirty="0"/>
              <a:t> oder einem </a:t>
            </a:r>
            <a:r>
              <a:rPr lang="de-DE" sz="2600" b="1" dirty="0">
                <a:solidFill>
                  <a:srgbClr val="75A9A4"/>
                </a:solidFill>
              </a:rPr>
              <a:t>Hautarzt</a:t>
            </a:r>
            <a:r>
              <a:rPr lang="de-DE" sz="2600" dirty="0"/>
              <a:t>.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31177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Aufbau und Funktionen der Haut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pPr/>
              <a:t>2</a:t>
            </a:fld>
            <a:endParaRPr lang="de-DE"/>
          </a:p>
        </p:txBody>
      </p:sp>
      <p:pic>
        <p:nvPicPr>
          <p:cNvPr id="15" name="Bild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931828"/>
            <a:ext cx="5013960" cy="4183380"/>
          </a:xfrm>
          <a:prstGeom prst="rect">
            <a:avLst/>
          </a:prstGeom>
        </p:spPr>
      </p:pic>
      <p:pic>
        <p:nvPicPr>
          <p:cNvPr id="16" name="Bild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0445" y="1931828"/>
            <a:ext cx="5005754" cy="4118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590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Hornschicht als „Schutzmauer“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3</a:t>
            </a:fld>
            <a:endParaRPr lang="de-DE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5897" y="1816099"/>
            <a:ext cx="8167035" cy="3283439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68342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Wie entsteht ein </a:t>
            </a:r>
            <a:r>
              <a:rPr lang="de-DE" dirty="0" smtClean="0"/>
              <a:t>Abnutzungsekzem</a:t>
            </a:r>
            <a:r>
              <a:rPr lang="de-DE" dirty="0"/>
              <a:t>? 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4</a:t>
            </a:fld>
            <a:endParaRPr lang="de-DE"/>
          </a:p>
        </p:txBody>
      </p:sp>
      <p:pic>
        <p:nvPicPr>
          <p:cNvPr id="10" name="Bild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5150" y="1718651"/>
            <a:ext cx="5980236" cy="398682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803443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Wie entsteht ein </a:t>
            </a:r>
            <a:r>
              <a:rPr lang="de-DE" dirty="0" smtClean="0"/>
              <a:t>Abnutzungsekzem</a:t>
            </a:r>
            <a:r>
              <a:rPr lang="de-DE" dirty="0"/>
              <a:t>?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5</a:t>
            </a:fld>
            <a:endParaRPr lang="de-DE"/>
          </a:p>
        </p:txBody>
      </p:sp>
      <p:pic>
        <p:nvPicPr>
          <p:cNvPr id="6" name="Bild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8308" y="1762643"/>
            <a:ext cx="5275384" cy="410888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057382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Wie entsteht ein </a:t>
            </a:r>
            <a:r>
              <a:rPr lang="de-DE" dirty="0" smtClean="0"/>
              <a:t>Abnutzungsekzem</a:t>
            </a:r>
            <a:r>
              <a:rPr lang="de-DE" dirty="0"/>
              <a:t>?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6</a:t>
            </a:fld>
            <a:endParaRPr lang="de-DE"/>
          </a:p>
        </p:txBody>
      </p:sp>
      <p:pic>
        <p:nvPicPr>
          <p:cNvPr id="7" name="Bild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7649" y="1696671"/>
            <a:ext cx="5296702" cy="4240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500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Wie entsteht ein </a:t>
            </a:r>
            <a:r>
              <a:rPr lang="de-DE" dirty="0" smtClean="0"/>
              <a:t>Abnutzungsekzem</a:t>
            </a:r>
            <a:r>
              <a:rPr lang="de-DE" dirty="0"/>
              <a:t>?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7</a:t>
            </a:fld>
            <a:endParaRPr lang="de-DE"/>
          </a:p>
        </p:txBody>
      </p:sp>
      <p:pic>
        <p:nvPicPr>
          <p:cNvPr id="7" name="Bild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9710" y="1413415"/>
            <a:ext cx="5080890" cy="4524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43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3200" dirty="0"/>
              <a:t>Wie kann der Kontakt zu hautreizenden Stoffen verhindert oder reduziert werden?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Durch das </a:t>
            </a:r>
            <a:r>
              <a:rPr lang="de-DE" b="1" dirty="0" smtClean="0">
                <a:solidFill>
                  <a:srgbClr val="75A9A4"/>
                </a:solidFill>
              </a:rPr>
              <a:t>STOP-Prinzip</a:t>
            </a:r>
            <a:r>
              <a:rPr lang="de-DE" dirty="0" smtClean="0"/>
              <a:t>:</a:t>
            </a:r>
          </a:p>
          <a:p>
            <a:pPr marL="0" indent="0">
              <a:buNone/>
            </a:pPr>
            <a:endParaRPr lang="de-DE" dirty="0"/>
          </a:p>
          <a:p>
            <a:pPr marL="95250" indent="-95250"/>
            <a:r>
              <a:rPr lang="de-DE" b="1" dirty="0"/>
              <a:t> </a:t>
            </a:r>
            <a:r>
              <a:rPr lang="de-DE" b="1" dirty="0">
                <a:solidFill>
                  <a:schemeClr val="accent1"/>
                </a:solidFill>
              </a:rPr>
              <a:t>S</a:t>
            </a:r>
            <a:r>
              <a:rPr lang="de-DE" dirty="0"/>
              <a:t>ubstitution, z. B. den Austausch eines Produkts</a:t>
            </a:r>
          </a:p>
          <a:p>
            <a:pPr marL="95250" indent="-95250"/>
            <a:r>
              <a:rPr lang="de-DE" b="1" dirty="0"/>
              <a:t> </a:t>
            </a:r>
            <a:r>
              <a:rPr lang="de-DE" b="1" dirty="0">
                <a:solidFill>
                  <a:schemeClr val="accent1"/>
                </a:solidFill>
              </a:rPr>
              <a:t>T</a:t>
            </a:r>
            <a:r>
              <a:rPr lang="de-DE" dirty="0"/>
              <a:t>echnische Maßnahmen, z. B. die Verwendung von Werkzeug</a:t>
            </a:r>
          </a:p>
          <a:p>
            <a:pPr marL="90488" indent="-90488"/>
            <a:r>
              <a:rPr lang="de-DE" b="1" dirty="0"/>
              <a:t> </a:t>
            </a:r>
            <a:r>
              <a:rPr lang="de-DE" b="1" dirty="0">
                <a:solidFill>
                  <a:schemeClr val="accent1"/>
                </a:solidFill>
              </a:rPr>
              <a:t>O</a:t>
            </a:r>
            <a:r>
              <a:rPr lang="de-DE" dirty="0"/>
              <a:t>rganisatorische Maßnahmen, z. B. die Unterweisungen von Beschäftigten</a:t>
            </a:r>
          </a:p>
          <a:p>
            <a:pPr marL="95250" indent="-95250"/>
            <a:r>
              <a:rPr lang="de-DE" b="1" dirty="0"/>
              <a:t> </a:t>
            </a:r>
            <a:r>
              <a:rPr lang="de-DE" b="1" dirty="0">
                <a:solidFill>
                  <a:schemeClr val="accent1"/>
                </a:solidFill>
              </a:rPr>
              <a:t>P</a:t>
            </a:r>
            <a:r>
              <a:rPr lang="de-DE" dirty="0"/>
              <a:t>ersönliche Maßnahmen, z. B. das Tragen von Schutzhandschuhen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7553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Was ist ein allergisches Kontaktekzem? 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u="sng" dirty="0"/>
              <a:t>Schritt 1:</a:t>
            </a:r>
          </a:p>
          <a:p>
            <a:r>
              <a:rPr lang="de-DE" dirty="0"/>
              <a:t>Eine Allergie auf Berufsstoffe (z. B. Epoxidharze) kann ebenfalls zur Entstehung eines Ekzems führen (Fachbegriff: allergisches Kontaktekzem). </a:t>
            </a:r>
          </a:p>
          <a:p>
            <a:r>
              <a:rPr lang="de-DE" dirty="0"/>
              <a:t>Eine Allergie entsteht in zwei Phasen: </a:t>
            </a:r>
          </a:p>
          <a:p>
            <a:pPr lvl="1"/>
            <a:r>
              <a:rPr lang="de-DE" dirty="0"/>
              <a:t>Zuerst findet im Körper die Sensibilisierung gegen einen bestimmten Stoff (= Allergen) statt. </a:t>
            </a:r>
          </a:p>
          <a:p>
            <a:pPr lvl="1"/>
            <a:r>
              <a:rPr lang="de-DE" dirty="0"/>
              <a:t>Dabei wird im Immunsystem die Allergie sozusagen „programmiert“. </a:t>
            </a:r>
          </a:p>
          <a:p>
            <a:r>
              <a:rPr lang="de-DE" dirty="0"/>
              <a:t>Dieser erste Schritt erfolgt für Sie unbemerkt und ist nicht vorhersehbar.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359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poxSafe">
  <a:themeElements>
    <a:clrScheme name="Benutzerdefiniert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71A7A3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 panose="02040503050406030204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356</Words>
  <Application>Microsoft Office PowerPoint</Application>
  <PresentationFormat>Breitbild</PresentationFormat>
  <Paragraphs>58</Paragraphs>
  <Slides>14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19" baseType="lpstr">
      <vt:lpstr>Arial</vt:lpstr>
      <vt:lpstr>Arial Narrow</vt:lpstr>
      <vt:lpstr>Calibri</vt:lpstr>
      <vt:lpstr>Cambria</vt:lpstr>
      <vt:lpstr>EpoxSafe</vt:lpstr>
      <vt:lpstr>Entstehung von berufsbedingten Hauterkrankungen</vt:lpstr>
      <vt:lpstr>Aufbau und Funktionen der Haut</vt:lpstr>
      <vt:lpstr>Die Hornschicht als „Schutzmauer“</vt:lpstr>
      <vt:lpstr>Wie entsteht ein Abnutzungsekzem? </vt:lpstr>
      <vt:lpstr>Wie entsteht ein Abnutzungsekzem?</vt:lpstr>
      <vt:lpstr>Wie entsteht ein Abnutzungsekzem?</vt:lpstr>
      <vt:lpstr>Wie entsteht ein Abnutzungsekzem?</vt:lpstr>
      <vt:lpstr>Wie kann der Kontakt zu hautreizenden Stoffen verhindert oder reduziert werden?</vt:lpstr>
      <vt:lpstr>Was ist ein allergisches Kontaktekzem? </vt:lpstr>
      <vt:lpstr>Was ist ein allergisches Kontaktekzem? </vt:lpstr>
      <vt:lpstr>Was ist ein allergisches Kontaktekzem?</vt:lpstr>
      <vt:lpstr>Was ist ein allergisches Kontaktekzem?</vt:lpstr>
      <vt:lpstr>Schlüssel-Schloss-Abbildung</vt:lpstr>
      <vt:lpstr>Was tue ich, wenn ich Hautveränderungen habe?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Das ist eine Überschrift</dc:title>
  <dc:creator>Microsoft Office-Anwender</dc:creator>
  <cp:lastModifiedBy>Michaela Ludewig</cp:lastModifiedBy>
  <cp:revision>20</cp:revision>
  <cp:lastPrinted>2018-08-17T08:42:24Z</cp:lastPrinted>
  <dcterms:created xsi:type="dcterms:W3CDTF">2018-08-15T11:23:21Z</dcterms:created>
  <dcterms:modified xsi:type="dcterms:W3CDTF">2018-08-22T14:31:58Z</dcterms:modified>
</cp:coreProperties>
</file>