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97" r:id="rId1"/>
  </p:sldMasterIdLst>
  <p:notesMasterIdLst>
    <p:notesMasterId r:id="rId21"/>
  </p:notesMasterIdLst>
  <p:sldIdLst>
    <p:sldId id="256" r:id="rId2"/>
    <p:sldId id="271" r:id="rId3"/>
    <p:sldId id="265" r:id="rId4"/>
    <p:sldId id="272" r:id="rId5"/>
    <p:sldId id="276" r:id="rId6"/>
    <p:sldId id="275" r:id="rId7"/>
    <p:sldId id="274" r:id="rId8"/>
    <p:sldId id="273" r:id="rId9"/>
    <p:sldId id="279" r:id="rId10"/>
    <p:sldId id="280" r:id="rId11"/>
    <p:sldId id="282" r:id="rId12"/>
    <p:sldId id="284" r:id="rId13"/>
    <p:sldId id="283" r:id="rId14"/>
    <p:sldId id="285" r:id="rId15"/>
    <p:sldId id="286" r:id="rId16"/>
    <p:sldId id="287" r:id="rId17"/>
    <p:sldId id="278" r:id="rId18"/>
    <p:sldId id="288" r:id="rId19"/>
    <p:sldId id="281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9A4"/>
    <a:srgbClr val="ECE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85616" autoAdjust="0"/>
  </p:normalViewPr>
  <p:slideViewPr>
    <p:cSldViewPr snapToGrid="0" snapToObjects="1">
      <p:cViewPr>
        <p:scale>
          <a:sx n="75" d="100"/>
          <a:sy n="75" d="100"/>
        </p:scale>
        <p:origin x="207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9D235-54F6-7642-AA74-DE0E640EBE54}" type="datetimeFigureOut">
              <a:rPr lang="de-DE" smtClean="0"/>
              <a:t>22.08.2018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D29A7-0642-0742-8EC8-0558418B514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9778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D29A7-0642-0742-8EC8-0558418B514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0694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D29A7-0642-0742-8EC8-0558418B514D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0179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D29A7-0642-0742-8EC8-0558418B514D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4550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D29A7-0642-0742-8EC8-0558418B514D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55342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D29A7-0642-0742-8EC8-0558418B514D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3763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75A9A4"/>
                </a:solidFill>
              </a:defRPr>
            </a:lvl1pPr>
          </a:lstStyle>
          <a:p>
            <a:fld id="{EC78B522-C4D8-A348-BEEF-E0403495CF2A}" type="datetime1">
              <a:rPr lang="de-DE" smtClean="0"/>
              <a:t>22.08.2018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 dirty="0" smtClean="0"/>
              <a:t>Hier steht </a:t>
            </a:r>
            <a:r>
              <a:rPr lang="de-DE" dirty="0" err="1" smtClean="0"/>
              <a:t>as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5A9A4"/>
                </a:solidFill>
              </a:defRPr>
            </a:lvl1pPr>
          </a:lstStyle>
          <a:p>
            <a:fld id="{674F77FA-7047-8248-9BBB-025C632A1A31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1180A-8CC0-B545-93B4-3E2141860537}" type="datetime1">
              <a:rPr lang="de-DE" smtClean="0"/>
              <a:t>22.08.2018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35CE7-A8DC-BA45-8391-20D15D924E5B}" type="datetime1">
              <a:rPr lang="de-DE" smtClean="0"/>
              <a:t>22.08.2018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+ Info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0" y="234462"/>
            <a:ext cx="12192000" cy="1043354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831080" cy="4351338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395AA-8F94-8845-AE9D-07CB2F20580F}" type="datetime1">
              <a:rPr lang="de-DE" smtClean="0"/>
              <a:t>22.08.2018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1825852"/>
            <a:ext cx="5684520" cy="4352897"/>
          </a:xfrm>
          <a:prstGeom prst="rect">
            <a:avLst/>
          </a:prstGeom>
        </p:spPr>
      </p:pic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>
          <a:xfrm>
            <a:off x="6753225" y="2063750"/>
            <a:ext cx="4195763" cy="1031142"/>
          </a:xfrm>
        </p:spPr>
        <p:txBody>
          <a:bodyPr/>
          <a:lstStyle>
            <a:lvl1pPr marL="0" indent="0">
              <a:buNone/>
              <a:defRPr b="1" i="1">
                <a:solidFill>
                  <a:srgbClr val="75A9A4"/>
                </a:solidFill>
              </a:defRPr>
            </a:lvl1pPr>
            <a:lvl2pPr>
              <a:defRPr>
                <a:solidFill>
                  <a:srgbClr val="75A9A4"/>
                </a:solidFill>
              </a:defRPr>
            </a:lvl2pPr>
            <a:lvl3pPr>
              <a:defRPr>
                <a:solidFill>
                  <a:srgbClr val="75A9A4"/>
                </a:solidFill>
              </a:defRPr>
            </a:lvl3pPr>
            <a:lvl4pPr>
              <a:defRPr>
                <a:solidFill>
                  <a:srgbClr val="75A9A4"/>
                </a:solidFill>
              </a:defRPr>
            </a:lvl4pPr>
            <a:lvl5pPr>
              <a:defRPr>
                <a:solidFill>
                  <a:srgbClr val="75A9A4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  <a:endParaRPr lang="de-DE" dirty="0" smtClean="0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6740525" y="3235325"/>
            <a:ext cx="4208463" cy="2836863"/>
          </a:xfrm>
        </p:spPr>
        <p:txBody>
          <a:bodyPr/>
          <a:lstStyle>
            <a:lvl1pPr marL="0" indent="0">
              <a:buNone/>
              <a:defRPr>
                <a:solidFill>
                  <a:srgbClr val="75A9A4"/>
                </a:solidFill>
                <a:latin typeface="+mj-lt"/>
              </a:defRPr>
            </a:lvl1pPr>
            <a:lvl2pPr marL="457200" indent="0">
              <a:buNone/>
              <a:defRPr>
                <a:solidFill>
                  <a:srgbClr val="75A9A4"/>
                </a:solidFill>
                <a:latin typeface="+mj-lt"/>
              </a:defRPr>
            </a:lvl2pPr>
            <a:lvl3pPr marL="914400" indent="0">
              <a:buNone/>
              <a:defRPr>
                <a:solidFill>
                  <a:srgbClr val="75A9A4"/>
                </a:solidFill>
                <a:latin typeface="+mj-lt"/>
              </a:defRPr>
            </a:lvl3pPr>
            <a:lvl4pPr marL="1371600" indent="0">
              <a:buNone/>
              <a:defRPr>
                <a:solidFill>
                  <a:srgbClr val="75A9A4"/>
                </a:solidFill>
                <a:latin typeface="+mj-lt"/>
              </a:defRPr>
            </a:lvl4pPr>
            <a:lvl5pPr marL="1828800" indent="0">
              <a:buNone/>
              <a:defRPr>
                <a:solidFill>
                  <a:srgbClr val="75A9A4"/>
                </a:solidFill>
                <a:latin typeface="+mj-lt"/>
              </a:defRPr>
            </a:lvl5pPr>
          </a:lstStyle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FEC1C-6592-8B46-98A0-E24A3F252E07}" type="datetime1">
              <a:rPr lang="de-DE" smtClean="0"/>
              <a:t>22.08.2018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  <a:effectLst>
            <a:outerShdw blurRad="50800" dist="76200" dir="5400000" algn="t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FEC1C-6592-8B46-98A0-E24A3F252E07}" type="datetime1">
              <a:rPr lang="de-DE" smtClean="0"/>
              <a:t>22.08.2018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38201" y="1489075"/>
            <a:ext cx="5081954" cy="4665663"/>
          </a:xfrm>
        </p:spPr>
        <p:txBody>
          <a:bodyPr/>
          <a:lstStyle/>
          <a:p>
            <a:endParaRPr lang="de-DE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271846" y="1489075"/>
            <a:ext cx="5081954" cy="4665663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365126"/>
            <a:ext cx="12192000" cy="912690"/>
          </a:xfrm>
          <a:prstGeom prst="rect">
            <a:avLst/>
          </a:prstGeom>
          <a:solidFill>
            <a:srgbClr val="EC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FEC1C-6592-8B46-98A0-E24A3F252E07}" type="datetime1">
              <a:rPr lang="de-DE" smtClean="0"/>
              <a:t>22.08.2018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3"/>
          </p:nvPr>
        </p:nvSpPr>
        <p:spPr>
          <a:xfrm>
            <a:off x="838201" y="1489076"/>
            <a:ext cx="5164014" cy="2285756"/>
          </a:xfrm>
        </p:spPr>
        <p:txBody>
          <a:bodyPr/>
          <a:lstStyle/>
          <a:p>
            <a:endParaRPr lang="de-DE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154615" y="1489076"/>
            <a:ext cx="5199185" cy="2285756"/>
          </a:xfrm>
        </p:spPr>
        <p:txBody>
          <a:bodyPr/>
          <a:lstStyle/>
          <a:p>
            <a:endParaRPr lang="de-DE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5"/>
          </p:nvPr>
        </p:nvSpPr>
        <p:spPr>
          <a:xfrm>
            <a:off x="838200" y="3922713"/>
            <a:ext cx="5164014" cy="2285756"/>
          </a:xfrm>
        </p:spPr>
        <p:txBody>
          <a:bodyPr/>
          <a:lstStyle/>
          <a:p>
            <a:endParaRPr lang="de-DE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6"/>
          </p:nvPr>
        </p:nvSpPr>
        <p:spPr>
          <a:xfrm>
            <a:off x="6154614" y="3922713"/>
            <a:ext cx="5199185" cy="2285756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41C4C-59ED-E047-B819-1F6B99393DAE}" type="datetime1">
              <a:rPr lang="de-DE" smtClean="0"/>
              <a:t>22.08.2018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Hier steht was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0" y="1825625"/>
            <a:ext cx="12192000" cy="5043681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10000"/>
                </a:schemeClr>
              </a:gs>
              <a:gs pos="87000">
                <a:schemeClr val="accent1">
                  <a:lumMod val="45000"/>
                  <a:lumOff val="55000"/>
                  <a:alpha val="20000"/>
                </a:schemeClr>
              </a:gs>
              <a:gs pos="100000">
                <a:schemeClr val="accent1">
                  <a:lumMod val="45000"/>
                  <a:lumOff val="55000"/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2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75A9A4"/>
                </a:solidFill>
                <a:latin typeface="+mj-lt"/>
              </a:defRPr>
            </a:lvl1pPr>
          </a:lstStyle>
          <a:p>
            <a:fld id="{649D9364-18FE-1B4E-AB8B-6F64891085A3}" type="datetime1">
              <a:rPr lang="de-DE" smtClean="0"/>
              <a:t>22.08.2018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Hier steht was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75A9A4"/>
                </a:solidFill>
                <a:latin typeface="+mj-lt"/>
              </a:defRPr>
            </a:lvl1pPr>
          </a:lstStyle>
          <a:p>
            <a:fld id="{674F77FA-7047-8248-9BBB-025C632A1A31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Bild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853" y="6349766"/>
            <a:ext cx="1940293" cy="46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00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1" r:id="rId3"/>
    <p:sldLayoutId id="2147483807" r:id="rId4"/>
    <p:sldLayoutId id="2147483803" r:id="rId5"/>
    <p:sldLayoutId id="2147483808" r:id="rId6"/>
    <p:sldLayoutId id="2147483809" r:id="rId7"/>
    <p:sldLayoutId id="2147483804" r:id="rId8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baseline="0">
          <a:solidFill>
            <a:srgbClr val="75A9A4"/>
          </a:solidFill>
          <a:latin typeface="Arial Narrow" charset="0"/>
          <a:ea typeface="Arial Narrow" charset="0"/>
          <a:cs typeface="Arial Narrow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Sicherer Umgang mit Epoxidharzen</a:t>
            </a:r>
            <a:endParaRPr lang="de-DE" dirty="0">
              <a:solidFill>
                <a:srgbClr val="75A9A4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Arbeitssicherheit und </a:t>
            </a:r>
            <a:r>
              <a:rPr lang="de-DE" dirty="0"/>
              <a:t>Gesundheitsschutz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beim </a:t>
            </a:r>
            <a:r>
              <a:rPr lang="de-DE" dirty="0"/>
              <a:t>Verarbeiten von </a:t>
            </a:r>
            <a:r>
              <a:rPr lang="de-DE" dirty="0" smtClean="0"/>
              <a:t>Epoxidharzen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058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Persönliche Maßnahmen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de-DE" sz="2600" b="1" dirty="0" smtClean="0">
                <a:solidFill>
                  <a:schemeClr val="accent1"/>
                </a:solidFill>
              </a:rPr>
              <a:t>Arbeitshygiene</a:t>
            </a:r>
          </a:p>
          <a:p>
            <a:r>
              <a:rPr lang="de-DE" sz="2400" dirty="0" smtClean="0">
                <a:solidFill>
                  <a:srgbClr val="000000"/>
                </a:solidFill>
              </a:rPr>
              <a:t>bei </a:t>
            </a:r>
            <a:r>
              <a:rPr lang="de-DE" sz="2400" dirty="0">
                <a:solidFill>
                  <a:srgbClr val="000000"/>
                </a:solidFill>
              </a:rPr>
              <a:t>Hautkontakt: betroffene Hautstellen </a:t>
            </a:r>
            <a:r>
              <a:rPr lang="de-DE" sz="2400" u="sng" dirty="0">
                <a:solidFill>
                  <a:srgbClr val="000000"/>
                </a:solidFill>
              </a:rPr>
              <a:t>sofort</a:t>
            </a:r>
            <a:r>
              <a:rPr lang="de-DE" sz="2400" dirty="0">
                <a:solidFill>
                  <a:srgbClr val="000000"/>
                </a:solidFill>
              </a:rPr>
              <a:t> mit viel Wasser und einem Hautreinigungsmittel reinigen</a:t>
            </a:r>
          </a:p>
          <a:p>
            <a:r>
              <a:rPr lang="de-DE" sz="2400" dirty="0" smtClean="0">
                <a:solidFill>
                  <a:srgbClr val="000000"/>
                </a:solidFill>
              </a:rPr>
              <a:t>nach </a:t>
            </a:r>
            <a:r>
              <a:rPr lang="de-DE" sz="2400" dirty="0">
                <a:solidFill>
                  <a:srgbClr val="000000"/>
                </a:solidFill>
              </a:rPr>
              <a:t>der Verarbeitung von Epoxidharzen: Hände waschen</a:t>
            </a:r>
          </a:p>
          <a:p>
            <a:r>
              <a:rPr lang="de-DE" sz="2400" dirty="0" smtClean="0">
                <a:solidFill>
                  <a:srgbClr val="000000"/>
                </a:solidFill>
              </a:rPr>
              <a:t>verunreinigte </a:t>
            </a:r>
            <a:r>
              <a:rPr lang="de-DE" sz="2400" dirty="0">
                <a:solidFill>
                  <a:srgbClr val="000000"/>
                </a:solidFill>
              </a:rPr>
              <a:t>Kleidung sofort wechseln</a:t>
            </a:r>
          </a:p>
          <a:p>
            <a:r>
              <a:rPr lang="de-DE" sz="2400" dirty="0" smtClean="0">
                <a:solidFill>
                  <a:srgbClr val="000000"/>
                </a:solidFill>
              </a:rPr>
              <a:t>im </a:t>
            </a:r>
            <a:r>
              <a:rPr lang="de-DE" sz="2400" dirty="0">
                <a:solidFill>
                  <a:srgbClr val="000000"/>
                </a:solidFill>
              </a:rPr>
              <a:t>Arbeitsbereich nicht essen, trinken oder rauchen</a:t>
            </a:r>
          </a:p>
          <a:p>
            <a:r>
              <a:rPr lang="de-DE" sz="2400" dirty="0" smtClean="0">
                <a:solidFill>
                  <a:srgbClr val="000000"/>
                </a:solidFill>
              </a:rPr>
              <a:t>Epoxidharze </a:t>
            </a:r>
            <a:r>
              <a:rPr lang="de-DE" sz="2400" dirty="0">
                <a:solidFill>
                  <a:srgbClr val="000000"/>
                </a:solidFill>
              </a:rPr>
              <a:t>von Pausenräumen fernhalten</a:t>
            </a:r>
          </a:p>
          <a:p>
            <a:pPr marL="0" indent="0">
              <a:buNone/>
            </a:pPr>
            <a:endParaRPr lang="de-DE" sz="6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de-DE" sz="2200" b="1" dirty="0" smtClean="0">
                <a:solidFill>
                  <a:srgbClr val="000000"/>
                </a:solidFill>
              </a:rPr>
              <a:t>Am </a:t>
            </a:r>
            <a:r>
              <a:rPr lang="de-DE" sz="2200" b="1" dirty="0">
                <a:solidFill>
                  <a:srgbClr val="000000"/>
                </a:solidFill>
              </a:rPr>
              <a:t>Ende </a:t>
            </a:r>
            <a:r>
              <a:rPr lang="de-DE" sz="2200" b="1" dirty="0" smtClean="0">
                <a:solidFill>
                  <a:srgbClr val="000000"/>
                </a:solidFill>
              </a:rPr>
              <a:t>eines Arbeitstages sollte - möglichst </a:t>
            </a:r>
            <a:r>
              <a:rPr lang="de-DE" sz="2200" b="1" dirty="0">
                <a:solidFill>
                  <a:srgbClr val="000000"/>
                </a:solidFill>
              </a:rPr>
              <a:t>am </a:t>
            </a:r>
            <a:r>
              <a:rPr lang="de-DE" sz="2200" b="1" dirty="0" smtClean="0">
                <a:solidFill>
                  <a:srgbClr val="000000"/>
                </a:solidFill>
              </a:rPr>
              <a:t>Arbeitsplatz – geduscht </a:t>
            </a:r>
            <a:r>
              <a:rPr lang="de-DE" sz="2200" b="1" dirty="0">
                <a:solidFill>
                  <a:srgbClr val="000000"/>
                </a:solidFill>
              </a:rPr>
              <a:t>und die Kleidung </a:t>
            </a:r>
            <a:r>
              <a:rPr lang="de-DE" sz="2200" b="1" dirty="0" smtClean="0">
                <a:solidFill>
                  <a:srgbClr val="000000"/>
                </a:solidFill>
              </a:rPr>
              <a:t>gewechselt werden! </a:t>
            </a:r>
            <a:endParaRPr lang="de-DE" sz="2200" b="1" dirty="0">
              <a:solidFill>
                <a:srgbClr val="000000"/>
              </a:solidFill>
            </a:endParaRPr>
          </a:p>
          <a:p>
            <a:endParaRPr lang="de-DE" sz="2200" b="1" dirty="0">
              <a:solidFill>
                <a:srgbClr val="0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464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Handschuhe beim Verarbeiten von Epoxidharzen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772400" cy="4351338"/>
          </a:xfrm>
        </p:spPr>
        <p:txBody>
          <a:bodyPr anchor="t">
            <a:normAutofit/>
          </a:bodyPr>
          <a:lstStyle/>
          <a:p>
            <a:pPr marL="0" indent="0">
              <a:spcAft>
                <a:spcPts val="1800"/>
              </a:spcAft>
              <a:buNone/>
            </a:pPr>
            <a:r>
              <a:rPr lang="de-DE" b="1" dirty="0">
                <a:solidFill>
                  <a:schemeClr val="accent1"/>
                </a:solidFill>
                <a:sym typeface="Wingdings" panose="05000000000000000000" pitchFamily="2" charset="2"/>
              </a:rPr>
              <a:t></a:t>
            </a:r>
            <a:r>
              <a:rPr lang="de-DE" b="1" dirty="0">
                <a:solidFill>
                  <a:schemeClr val="accent1"/>
                </a:solidFill>
              </a:rPr>
              <a:t> </a:t>
            </a:r>
            <a:r>
              <a:rPr lang="de-DE" b="1" dirty="0" smtClean="0">
                <a:solidFill>
                  <a:schemeClr val="accent1"/>
                </a:solidFill>
              </a:rPr>
              <a:t>Geeignet:</a:t>
            </a:r>
            <a:endParaRPr lang="de-DE" dirty="0" smtClean="0">
              <a:solidFill>
                <a:schemeClr val="accent1"/>
              </a:solidFill>
            </a:endParaRPr>
          </a:p>
          <a:p>
            <a:pPr>
              <a:spcAft>
                <a:spcPts val="1800"/>
              </a:spcAft>
            </a:pPr>
            <a:r>
              <a:rPr lang="de-DE" sz="2600" dirty="0" smtClean="0"/>
              <a:t>Beim </a:t>
            </a:r>
            <a:r>
              <a:rPr lang="de-DE" sz="2600" dirty="0"/>
              <a:t>Verarbeiten von Epoxidharzen sollten </a:t>
            </a:r>
            <a:r>
              <a:rPr lang="de-DE" sz="2600" u="sng" dirty="0"/>
              <a:t>ausschließlich</a:t>
            </a:r>
            <a:r>
              <a:rPr lang="de-DE" sz="2600" dirty="0"/>
              <a:t> Chemikalienschutzhandschuhe aus Nitril oder Butyl verwendet werden</a:t>
            </a:r>
            <a:r>
              <a:rPr lang="de-DE" sz="2600" dirty="0" smtClean="0"/>
              <a:t>.</a:t>
            </a:r>
          </a:p>
          <a:p>
            <a:pPr>
              <a:spcAft>
                <a:spcPts val="1800"/>
              </a:spcAft>
            </a:pPr>
            <a:r>
              <a:rPr lang="de-DE" sz="2600" dirty="0" smtClean="0"/>
              <a:t>Bei </a:t>
            </a:r>
            <a:r>
              <a:rPr lang="de-DE" sz="2600" dirty="0"/>
              <a:t>lösemittelhaltigen Epoxidharzen muss der Handschuh auf das jeweilige Lösemittel abgestimmt sein. </a:t>
            </a:r>
            <a:endParaRPr lang="de-DE" sz="2600" dirty="0" smtClean="0"/>
          </a:p>
          <a:p>
            <a:pPr marL="0" indent="0">
              <a:spcAft>
                <a:spcPts val="1800"/>
              </a:spcAft>
              <a:buNone/>
            </a:pPr>
            <a:endParaRPr lang="de-DE" sz="2400" dirty="0"/>
          </a:p>
          <a:p>
            <a:pPr>
              <a:spcAft>
                <a:spcPts val="1800"/>
              </a:spcAft>
            </a:pPr>
            <a:endParaRPr lang="de-DE" sz="2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11</a:t>
            </a:fld>
            <a:endParaRPr lang="de-DE"/>
          </a:p>
        </p:txBody>
      </p:sp>
      <p:pic>
        <p:nvPicPr>
          <p:cNvPr id="17" name="Inhaltsplatzhalter 16"/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40680">
            <a:off x="7315200" y="2274094"/>
            <a:ext cx="51816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Handschuhe beim Verarbeiten von Epoxidharzen</a:t>
            </a:r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spcAft>
                <a:spcPts val="1800"/>
              </a:spcAft>
              <a:buNone/>
            </a:pPr>
            <a:r>
              <a:rPr lang="de-DE" sz="2500" b="1" dirty="0">
                <a:solidFill>
                  <a:schemeClr val="accent1"/>
                </a:solidFill>
              </a:rPr>
              <a:t>Chemikalienschutzhandschuhe</a:t>
            </a:r>
            <a:r>
              <a:rPr lang="de-DE" sz="2500" dirty="0">
                <a:solidFill>
                  <a:schemeClr val="accent1"/>
                </a:solidFill>
              </a:rPr>
              <a:t> </a:t>
            </a:r>
            <a:r>
              <a:rPr lang="de-DE" sz="2400" dirty="0"/>
              <a:t>werden zum Schutz vor Flüssigkeiten und </a:t>
            </a:r>
            <a:r>
              <a:rPr lang="de-DE" sz="2400" dirty="0" smtClean="0"/>
              <a:t>Chemikalien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(</a:t>
            </a:r>
            <a:r>
              <a:rPr lang="de-DE" sz="2400" dirty="0" smtClean="0"/>
              <a:t>z. B. Reinigungsmittel und Epoxidharze) eingesetzt. </a:t>
            </a:r>
          </a:p>
          <a:p>
            <a:pPr marL="0" indent="0" algn="ctr">
              <a:spcAft>
                <a:spcPts val="1800"/>
              </a:spcAft>
              <a:buNone/>
            </a:pPr>
            <a:r>
              <a:rPr lang="de-DE" sz="2500" b="1" dirty="0">
                <a:solidFill>
                  <a:schemeClr val="accent1"/>
                </a:solidFill>
              </a:rPr>
              <a:t>Chemikalienschutzhandschuhe</a:t>
            </a:r>
            <a:r>
              <a:rPr lang="de-DE" sz="2500" dirty="0">
                <a:solidFill>
                  <a:schemeClr val="accent1"/>
                </a:solidFill>
              </a:rPr>
              <a:t> </a:t>
            </a:r>
            <a:r>
              <a:rPr lang="de-DE" sz="2400" dirty="0"/>
              <a:t>sind „wasserdicht“ und können aus verschiedenen Materialien bestehen, z. B. „Latex“, „Nitril“ oder „Butyl“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12</a:t>
            </a:fld>
            <a:endParaRPr lang="de-DE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6753225" y="2063749"/>
            <a:ext cx="4195763" cy="151433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300" b="0" dirty="0"/>
              <a:t>Schutz vor chemischen Gefahren: </a:t>
            </a:r>
            <a:r>
              <a:rPr lang="de-DE" sz="2300" b="0" dirty="0" smtClean="0"/>
              <a:t>Piktogramm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400" dirty="0" smtClean="0"/>
              <a:t>„</a:t>
            </a:r>
            <a:r>
              <a:rPr lang="de-DE" sz="2600" dirty="0" smtClean="0"/>
              <a:t>Erlenmeyerkolben</a:t>
            </a:r>
            <a:r>
              <a:rPr lang="de-DE" sz="2400" dirty="0" smtClean="0"/>
              <a:t>“</a:t>
            </a:r>
            <a:endParaRPr lang="de-DE" sz="24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3910" y="3578086"/>
            <a:ext cx="2268290" cy="234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4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Handschuhe beim Verarbeiten von Epoxidharzen</a:t>
            </a:r>
            <a:endParaRPr lang="de-DE" dirty="0"/>
          </a:p>
        </p:txBody>
      </p:sp>
      <p:sp>
        <p:nvSpPr>
          <p:cNvPr id="8" name="Inhaltsplatzhalter 7"/>
          <p:cNvSpPr>
            <a:spLocks noGrp="1"/>
          </p:cNvSpPr>
          <p:nvPr>
            <p:ph sz="half" idx="1"/>
          </p:nvPr>
        </p:nvSpPr>
        <p:spPr>
          <a:xfrm>
            <a:off x="762000" y="1825624"/>
            <a:ext cx="5040086" cy="4263433"/>
          </a:xfrm>
        </p:spPr>
        <p:txBody>
          <a:bodyPr anchor="ctr">
            <a:normAutofit lnSpcReduction="10000"/>
          </a:bodyPr>
          <a:lstStyle/>
          <a:p>
            <a:pPr marL="0" indent="0" algn="ctr">
              <a:lnSpc>
                <a:spcPct val="100000"/>
              </a:lnSpc>
              <a:spcAft>
                <a:spcPts val="1800"/>
              </a:spcAft>
              <a:buNone/>
            </a:pPr>
            <a:r>
              <a:rPr lang="de-DE" sz="2200" i="1" dirty="0"/>
              <a:t>Handschuhe mit dem Piktogramm „Hammer“ eignen sich für Montagearbeiten zum Schutz vor mechanischen Gefahren. </a:t>
            </a:r>
            <a:endParaRPr lang="de-DE" sz="2200" dirty="0"/>
          </a:p>
          <a:p>
            <a:pPr marL="0" indent="0" algn="ctr">
              <a:lnSpc>
                <a:spcPct val="100000"/>
              </a:lnSpc>
              <a:spcAft>
                <a:spcPts val="1800"/>
              </a:spcAft>
              <a:buNone/>
            </a:pPr>
            <a:r>
              <a:rPr lang="de-DE" sz="2500" b="1" i="1" dirty="0">
                <a:solidFill>
                  <a:schemeClr val="accent1"/>
                </a:solidFill>
              </a:rPr>
              <a:t>Achtung</a:t>
            </a:r>
            <a:r>
              <a:rPr lang="de-DE" sz="2500" b="1" dirty="0"/>
              <a:t>: </a:t>
            </a:r>
            <a:r>
              <a:rPr lang="de-DE" sz="2500" dirty="0"/>
              <a:t>Schutzhandschuhe, die nur vor mechanischen Einflüssen schützen, eignen sich </a:t>
            </a:r>
            <a:r>
              <a:rPr lang="de-DE" sz="2500" u="sng" dirty="0"/>
              <a:t>nicht für den Umgang </a:t>
            </a:r>
            <a:r>
              <a:rPr lang="de-DE" sz="2500" u="sng" dirty="0" smtClean="0"/>
              <a:t>mit Chemikalien</a:t>
            </a:r>
            <a:r>
              <a:rPr lang="de-DE" sz="2500" dirty="0" smtClean="0"/>
              <a:t>. </a:t>
            </a:r>
            <a:r>
              <a:rPr lang="de-DE" sz="2500" dirty="0"/>
              <a:t>Diese können, z. B. durch Nähte, ins Handschuhinnere und auf die Haut gelangen</a:t>
            </a:r>
            <a:r>
              <a:rPr lang="de-DE" sz="2500" dirty="0" smtClean="0"/>
              <a:t>.</a:t>
            </a:r>
            <a:endParaRPr lang="de-DE" sz="25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13</a:t>
            </a:fld>
            <a:endParaRPr lang="de-DE"/>
          </a:p>
        </p:txBody>
      </p:sp>
      <p:pic>
        <p:nvPicPr>
          <p:cNvPr id="26" name="Grafik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802" t="13305" r="18642" b="24853"/>
          <a:stretch/>
        </p:blipFill>
        <p:spPr>
          <a:xfrm>
            <a:off x="7610135" y="3578086"/>
            <a:ext cx="2481942" cy="2510971"/>
          </a:xfrm>
          <a:prstGeom prst="rect">
            <a:avLst/>
          </a:prstGeom>
        </p:spPr>
      </p:pic>
      <p:sp>
        <p:nvSpPr>
          <p:cNvPr id="27" name="Textplatzhalter 6"/>
          <p:cNvSpPr txBox="1">
            <a:spLocks/>
          </p:cNvSpPr>
          <p:nvPr/>
        </p:nvSpPr>
        <p:spPr>
          <a:xfrm>
            <a:off x="6753225" y="2063749"/>
            <a:ext cx="4195763" cy="15143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800" b="1" i="1" kern="1200">
                <a:solidFill>
                  <a:srgbClr val="75A9A4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75A9A4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75A9A4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75A9A4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75A9A4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300" b="0" dirty="0" smtClean="0"/>
              <a:t>Schutz vor mechanischen Gefahren: </a:t>
            </a:r>
            <a:r>
              <a:rPr lang="de-DE" sz="2300" b="0" dirty="0" smtClean="0"/>
              <a:t>Piktogramm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2400" dirty="0" smtClean="0"/>
              <a:t>„</a:t>
            </a:r>
            <a:r>
              <a:rPr lang="de-DE" sz="2600" dirty="0" smtClean="0"/>
              <a:t>Hammer</a:t>
            </a:r>
            <a:r>
              <a:rPr lang="de-DE" sz="2400" dirty="0" smtClean="0"/>
              <a:t>“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586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Handschuhe beim Verarbeiten von Epoxidharzen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838200" y="1825625"/>
            <a:ext cx="7772400" cy="2447984"/>
          </a:xfrm>
        </p:spPr>
        <p:txBody>
          <a:bodyPr anchor="t">
            <a:normAutofit lnSpcReduction="10000"/>
          </a:bodyPr>
          <a:lstStyle/>
          <a:p>
            <a:pPr marL="0" indent="0">
              <a:spcAft>
                <a:spcPts val="1800"/>
              </a:spcAft>
              <a:buNone/>
            </a:pPr>
            <a:r>
              <a:rPr lang="de-DE" sz="2400" b="1" dirty="0" smtClean="0">
                <a:solidFill>
                  <a:schemeClr val="accent1"/>
                </a:solidFill>
              </a:rPr>
              <a:t>x Nicht geeignet:</a:t>
            </a:r>
          </a:p>
          <a:p>
            <a:pPr marL="536575">
              <a:spcAft>
                <a:spcPts val="1800"/>
              </a:spcAft>
            </a:pPr>
            <a:r>
              <a:rPr lang="de-DE" sz="2600" dirty="0" smtClean="0"/>
              <a:t>Lederhandschuhe</a:t>
            </a:r>
            <a:endParaRPr lang="de-DE" sz="2600" dirty="0"/>
          </a:p>
          <a:p>
            <a:pPr marL="536575">
              <a:spcAft>
                <a:spcPts val="1800"/>
              </a:spcAft>
            </a:pPr>
            <a:r>
              <a:rPr lang="de-DE" sz="2600" dirty="0" smtClean="0"/>
              <a:t>teilbeschichtete </a:t>
            </a:r>
            <a:r>
              <a:rPr lang="de-DE" sz="2600" dirty="0"/>
              <a:t>Stoffhandschuhe </a:t>
            </a:r>
          </a:p>
          <a:p>
            <a:pPr marL="536575">
              <a:spcAft>
                <a:spcPts val="1800"/>
              </a:spcAft>
            </a:pPr>
            <a:r>
              <a:rPr lang="de-DE" sz="2600" dirty="0" smtClean="0"/>
              <a:t>dünne </a:t>
            </a:r>
            <a:r>
              <a:rPr lang="de-DE" sz="2600" dirty="0"/>
              <a:t>Einweghandschuh aus „Latex“ oder „Vinyl</a:t>
            </a:r>
            <a:r>
              <a:rPr lang="de-DE" sz="2600" dirty="0" smtClean="0"/>
              <a:t>“</a:t>
            </a:r>
            <a:endParaRPr lang="de-DE" sz="22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14</a:t>
            </a:fld>
            <a:endParaRPr lang="de-DE"/>
          </a:p>
        </p:txBody>
      </p:sp>
      <p:sp>
        <p:nvSpPr>
          <p:cNvPr id="10" name="Inhaltsplatzhalter 5"/>
          <p:cNvSpPr txBox="1">
            <a:spLocks/>
          </p:cNvSpPr>
          <p:nvPr/>
        </p:nvSpPr>
        <p:spPr>
          <a:xfrm>
            <a:off x="876300" y="4859518"/>
            <a:ext cx="10477500" cy="13508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Arial"/>
              <a:buNone/>
            </a:pPr>
            <a:r>
              <a:rPr lang="de-DE" sz="2200" dirty="0" smtClean="0"/>
              <a:t>Epoxidharze können Einweg-Handschuhe aus „Latex“ oder „Vinyl“ schnell durchwandern. Schutzhandschuhe, die nur vor mechanischen Gefahren schützen (z. B. Lederhandschuhe, teilbeschichtete Handschuhe), </a:t>
            </a:r>
            <a:r>
              <a:rPr lang="de-DE" sz="2200" u="sng" dirty="0" smtClean="0"/>
              <a:t>eignen sich grundsätzlich nicht für den Umgang mit </a:t>
            </a:r>
            <a:r>
              <a:rPr lang="de-DE" sz="2200" u="sng" dirty="0" smtClean="0"/>
              <a:t>Chemikalien</a:t>
            </a:r>
            <a:r>
              <a:rPr lang="de-DE" sz="2200" dirty="0" smtClean="0"/>
              <a:t>. </a:t>
            </a:r>
            <a:endParaRPr lang="de-DE" sz="2200" dirty="0"/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6" t="24973" r="9365" b="24868"/>
          <a:stretch/>
        </p:blipFill>
        <p:spPr>
          <a:xfrm rot="5400000">
            <a:off x="8654647" y="2476320"/>
            <a:ext cx="2098850" cy="1017233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3502" y="1254521"/>
            <a:ext cx="1268078" cy="2085013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2837" y="2599390"/>
            <a:ext cx="1540562" cy="2449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7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lange schützt </a:t>
            </a:r>
            <a:r>
              <a:rPr lang="de-DE" dirty="0" smtClean="0"/>
              <a:t>ein </a:t>
            </a:r>
            <a:r>
              <a:rPr lang="de-DE" dirty="0"/>
              <a:t>Handschuh?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683657"/>
            <a:ext cx="10515600" cy="4493306"/>
          </a:xfrm>
        </p:spPr>
        <p:txBody>
          <a:bodyPr>
            <a:normAutofit/>
          </a:bodyPr>
          <a:lstStyle/>
          <a:p>
            <a:pPr marL="0" indent="0">
              <a:spcAft>
                <a:spcPts val="1800"/>
              </a:spcAft>
              <a:buNone/>
            </a:pPr>
            <a:r>
              <a:rPr lang="de-DE" sz="2300" dirty="0"/>
              <a:t>Wird ein Chemikalienschutzhandschuh zu lange benutzt, ist es wahrscheinlich, dass er nicht mehr schützt. Das liegt an der sogenannten „</a:t>
            </a:r>
            <a:r>
              <a:rPr lang="de-DE" sz="2300" b="1" dirty="0">
                <a:solidFill>
                  <a:schemeClr val="accent1"/>
                </a:solidFill>
              </a:rPr>
              <a:t>Permeation</a:t>
            </a:r>
            <a:r>
              <a:rPr lang="de-DE" sz="2300" dirty="0"/>
              <a:t>“. </a:t>
            </a:r>
          </a:p>
          <a:p>
            <a:pPr marL="0" indent="0">
              <a:buNone/>
            </a:pPr>
            <a:r>
              <a:rPr lang="de-DE" b="1" dirty="0" smtClean="0">
                <a:solidFill>
                  <a:schemeClr val="accent1"/>
                </a:solidFill>
              </a:rPr>
              <a:t>Permeation: </a:t>
            </a:r>
          </a:p>
          <a:p>
            <a:r>
              <a:rPr lang="de-DE" sz="2500" dirty="0"/>
              <a:t>Permeation bedeutet, dass Chemikalien (z. B. </a:t>
            </a:r>
            <a:r>
              <a:rPr lang="de-DE" sz="2500" dirty="0" smtClean="0"/>
              <a:t>Epoxidharze</a:t>
            </a:r>
            <a:r>
              <a:rPr lang="de-DE" sz="2500" dirty="0"/>
              <a:t>) das Handschuhmaterial durchdringen oder </a:t>
            </a:r>
            <a:r>
              <a:rPr lang="de-DE" sz="2500" i="1" dirty="0"/>
              <a:t>durchwandern. </a:t>
            </a:r>
            <a:endParaRPr lang="de-DE" sz="2500" i="1" dirty="0" smtClean="0"/>
          </a:p>
          <a:p>
            <a:r>
              <a:rPr lang="de-DE" sz="2500" dirty="0" smtClean="0"/>
              <a:t>Das </a:t>
            </a:r>
            <a:r>
              <a:rPr lang="de-DE" sz="2500" dirty="0"/>
              <a:t>passiert, ohne dass sichtbare Löcher im Handschuh zu erkennen sind. </a:t>
            </a:r>
            <a:endParaRPr lang="de-DE" sz="2500" dirty="0" smtClean="0"/>
          </a:p>
          <a:p>
            <a:r>
              <a:rPr lang="de-DE" sz="2500" dirty="0" smtClean="0"/>
              <a:t>Auch </a:t>
            </a:r>
            <a:r>
              <a:rPr lang="de-DE" sz="2500" dirty="0"/>
              <a:t>wenn Handschuhe getragen werden, kann es also passieren, dass Chemikalien auf die Haut gelangen. </a:t>
            </a:r>
            <a:endParaRPr lang="de-DE" sz="2500" dirty="0" smtClean="0"/>
          </a:p>
          <a:p>
            <a:r>
              <a:rPr lang="de-DE" sz="2500" dirty="0" smtClean="0"/>
              <a:t>Die </a:t>
            </a:r>
            <a:r>
              <a:rPr lang="de-DE" sz="2500" dirty="0"/>
              <a:t>Zeit, die eine Chemikalie benötigt, um einen Handschuh zu </a:t>
            </a:r>
            <a:r>
              <a:rPr lang="de-DE" sz="2500" i="1" dirty="0"/>
              <a:t>durchwandern</a:t>
            </a:r>
            <a:r>
              <a:rPr lang="de-DE" sz="2500" dirty="0"/>
              <a:t>, wird als </a:t>
            </a:r>
            <a:r>
              <a:rPr lang="de-DE" sz="2500" b="1" dirty="0">
                <a:solidFill>
                  <a:schemeClr val="accent1"/>
                </a:solidFill>
              </a:rPr>
              <a:t>Durchbruchzeit</a:t>
            </a:r>
            <a:r>
              <a:rPr lang="de-DE" sz="2500" dirty="0">
                <a:solidFill>
                  <a:schemeClr val="accent1"/>
                </a:solidFill>
              </a:rPr>
              <a:t> </a:t>
            </a:r>
            <a:r>
              <a:rPr lang="de-DE" sz="2500" dirty="0"/>
              <a:t>bezeichnet. </a:t>
            </a:r>
          </a:p>
          <a:p>
            <a:pPr marL="0" indent="0">
              <a:buNone/>
            </a:pP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31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Permeation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dirty="0"/>
              <a:t>Die Schutzwirkung eines Handschuhs hängt von verschiedenen Faktoren ab, zum Beispiel </a:t>
            </a:r>
          </a:p>
          <a:p>
            <a:pPr marL="536575"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/>
              <a:t>von </a:t>
            </a:r>
            <a:r>
              <a:rPr lang="de-DE" sz="2600" dirty="0"/>
              <a:t>der Tragezeit des Handschuhs </a:t>
            </a:r>
            <a:r>
              <a:rPr lang="de-DE" sz="2200" dirty="0"/>
              <a:t>(Verwendungsdauer)</a:t>
            </a:r>
          </a:p>
          <a:p>
            <a:pPr marL="536575"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/>
              <a:t>von </a:t>
            </a:r>
            <a:r>
              <a:rPr lang="de-DE" sz="2600" dirty="0"/>
              <a:t>der Art der verwendeten Chemikalie</a:t>
            </a:r>
          </a:p>
          <a:p>
            <a:pPr marL="536575"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/>
              <a:t>von </a:t>
            </a:r>
            <a:r>
              <a:rPr lang="de-DE" sz="2600" dirty="0"/>
              <a:t>der Konzentration des verwendeten Stoffes</a:t>
            </a:r>
          </a:p>
          <a:p>
            <a:pPr marL="536575"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/>
              <a:t>von </a:t>
            </a:r>
            <a:r>
              <a:rPr lang="de-DE" sz="2600" dirty="0"/>
              <a:t>mechanischen Gefahren </a:t>
            </a:r>
          </a:p>
          <a:p>
            <a:pPr marL="536575"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/>
              <a:t>von </a:t>
            </a:r>
            <a:r>
              <a:rPr lang="de-DE" sz="2600" dirty="0"/>
              <a:t>der Temperatur </a:t>
            </a:r>
            <a:r>
              <a:rPr lang="de-DE" sz="2200" dirty="0"/>
              <a:t>(z. B. Wärme oder Kälte)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247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Permeation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5448300"/>
            <a:ext cx="10515600" cy="7286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000" u="sng" dirty="0"/>
              <a:t>Ab dem ersten Kontakt </a:t>
            </a:r>
            <a:r>
              <a:rPr lang="de-DE" sz="2000" dirty="0"/>
              <a:t>mit einer Chemikalie beginnt die Durchwanderung des Stoffes durch den Handschuh. Hat ein Stoff den Handschuh durchdrungen, kann er die Haut schädigen.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17</a:t>
            </a:fld>
            <a:endParaRPr lang="de-DE"/>
          </a:p>
        </p:txBody>
      </p:sp>
      <p:pic>
        <p:nvPicPr>
          <p:cNvPr id="232" name="Grafik 2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550" y="1277816"/>
            <a:ext cx="8702899" cy="410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8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Permeation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100466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de-DE" sz="2600" dirty="0"/>
              <a:t>Chemikalien durchwandern einen </a:t>
            </a:r>
            <a:r>
              <a:rPr lang="de-DE" sz="2600" dirty="0" smtClean="0"/>
              <a:t>Schutzhandschuh </a:t>
            </a:r>
            <a:r>
              <a:rPr lang="de-DE" sz="2600" u="sng" dirty="0" smtClean="0"/>
              <a:t>ab dem ersten Kontakt</a:t>
            </a:r>
            <a:r>
              <a:rPr lang="de-DE" sz="2600" dirty="0" smtClean="0"/>
              <a:t>! </a:t>
            </a:r>
            <a:r>
              <a:rPr lang="de-DE" sz="2600" dirty="0"/>
              <a:t>Dabei ist es egal, ob ein Handschuh weiterhin </a:t>
            </a:r>
            <a:r>
              <a:rPr lang="de-DE" sz="2600" dirty="0" smtClean="0"/>
              <a:t>getragen </a:t>
            </a:r>
            <a:r>
              <a:rPr lang="de-DE" sz="2600" dirty="0"/>
              <a:t>wird.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18</a:t>
            </a:fld>
            <a:endParaRPr lang="de-DE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838200" y="2902859"/>
            <a:ext cx="10515600" cy="315799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de-DE" sz="2600" b="1" dirty="0" smtClean="0">
                <a:solidFill>
                  <a:schemeClr val="accent1"/>
                </a:solidFill>
              </a:rPr>
              <a:t>Beispiel: </a:t>
            </a:r>
          </a:p>
          <a:p>
            <a:r>
              <a:rPr lang="de-DE" sz="2500" dirty="0" smtClean="0"/>
              <a:t>Die Durchwanderungszeit für ein Reinigungsmittel (z. B. Spiritus) beträgt für einen Handschuh 30 Minuten. </a:t>
            </a:r>
          </a:p>
          <a:p>
            <a:r>
              <a:rPr lang="de-DE" sz="2500" dirty="0" smtClean="0"/>
              <a:t>Dieser Handschuh muss nach spätestens 30 Minuten verworfen werden, egal wie lange die Reinigungsarbeiten dauern. </a:t>
            </a:r>
          </a:p>
          <a:p>
            <a:r>
              <a:rPr lang="de-DE" sz="2500" dirty="0" smtClean="0"/>
              <a:t>Der Handschuh darf also nicht an 30 aufeinanderfolgenden Tagen für jeweils 1 Minute getragen werden. </a:t>
            </a:r>
          </a:p>
        </p:txBody>
      </p:sp>
    </p:spTree>
    <p:extLst>
      <p:ext uri="{BB962C8B-B14F-4D97-AF65-F5344CB8AC3E}">
        <p14:creationId xmlns:p14="http://schemas.microsoft.com/office/powerpoint/2010/main" val="263875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Wann sollte ein Handschuh entsorgt werden?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2400" dirty="0" smtClean="0"/>
              <a:t>Spätestens am </a:t>
            </a:r>
            <a:r>
              <a:rPr lang="de-DE" sz="2400" dirty="0"/>
              <a:t>Ende des </a:t>
            </a:r>
            <a:r>
              <a:rPr lang="de-DE" sz="2400" dirty="0" smtClean="0"/>
              <a:t>Arbeitstages, bei </a:t>
            </a:r>
            <a:r>
              <a:rPr lang="de-DE" sz="2400" dirty="0"/>
              <a:t>sichtbarer Beschädigung </a:t>
            </a:r>
            <a:r>
              <a:rPr lang="de-DE" sz="2400" dirty="0" smtClean="0"/>
              <a:t>oder bei Verschmutzung </a:t>
            </a:r>
            <a:r>
              <a:rPr lang="de-DE" sz="2400" dirty="0"/>
              <a:t>des </a:t>
            </a:r>
            <a:r>
              <a:rPr lang="de-DE" sz="2400" dirty="0" smtClean="0"/>
              <a:t>Handschuhinneren sollte ein Handschuh entsorgt werden.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2400" dirty="0" smtClean="0"/>
              <a:t>Weitere </a:t>
            </a:r>
            <a:r>
              <a:rPr lang="de-DE" sz="2400" dirty="0"/>
              <a:t>Anzeichen dafür, dass ein Handschuh entsorgt werden sollte, sind außerdem</a:t>
            </a:r>
            <a:r>
              <a:rPr lang="de-DE" sz="2400" dirty="0" smtClean="0"/>
              <a:t>:</a:t>
            </a:r>
            <a:endParaRPr lang="de-DE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19</a:t>
            </a:fld>
            <a:endParaRPr lang="de-DE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838200" y="3813354"/>
            <a:ext cx="10515600" cy="1477576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3400" indent="0">
              <a:spcBef>
                <a:spcPts val="6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600" dirty="0" smtClean="0"/>
              <a:t>• Verfärbung</a:t>
            </a:r>
          </a:p>
          <a:p>
            <a:pPr marL="533400" indent="0">
              <a:spcBef>
                <a:spcPts val="6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600" dirty="0" smtClean="0"/>
              <a:t>• Versprödung</a:t>
            </a:r>
          </a:p>
          <a:p>
            <a:pPr marL="533400" indent="0">
              <a:spcBef>
                <a:spcPts val="6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600" dirty="0" smtClean="0"/>
              <a:t>• Verhärtung</a:t>
            </a:r>
          </a:p>
          <a:p>
            <a:pPr marL="533400" indent="0">
              <a:spcBef>
                <a:spcPts val="6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600" dirty="0" smtClean="0"/>
              <a:t>• Verformung</a:t>
            </a:r>
          </a:p>
          <a:p>
            <a:pPr marL="533400" indent="0">
              <a:spcBef>
                <a:spcPts val="6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600" dirty="0" smtClean="0"/>
              <a:t>• Auflösen</a:t>
            </a:r>
          </a:p>
          <a:p>
            <a:pPr marL="533400" indent="0">
              <a:spcBef>
                <a:spcPts val="6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600" dirty="0" smtClean="0"/>
              <a:t>• Aufquellen</a:t>
            </a:r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838200" y="5573471"/>
            <a:ext cx="10515600" cy="4023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spcAft>
                <a:spcPts val="600"/>
              </a:spcAft>
              <a:buFont typeface="Arial"/>
              <a:buNone/>
              <a:tabLst>
                <a:tab pos="88900" algn="l"/>
              </a:tabLst>
            </a:pPr>
            <a:r>
              <a:rPr lang="de-DE" sz="2500" b="1" dirty="0" smtClean="0">
                <a:solidFill>
                  <a:schemeClr val="accent1"/>
                </a:solidFill>
              </a:rPr>
              <a:t>Chemikalienschutzhandschuhe sind </a:t>
            </a:r>
            <a:r>
              <a:rPr lang="de-DE" sz="2500" b="1" u="sng" dirty="0" smtClean="0">
                <a:solidFill>
                  <a:schemeClr val="accent1"/>
                </a:solidFill>
              </a:rPr>
              <a:t>nicht</a:t>
            </a:r>
            <a:r>
              <a:rPr lang="de-DE" sz="2500" b="1" dirty="0" smtClean="0">
                <a:solidFill>
                  <a:schemeClr val="accent1"/>
                </a:solidFill>
              </a:rPr>
              <a:t> waschbar! </a:t>
            </a:r>
            <a:endParaRPr lang="de-DE" sz="2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0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Das Arbeitsschutzgesetz (ArbSchG)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6700" indent="-266700">
              <a:spcAft>
                <a:spcPts val="1200"/>
              </a:spcAft>
              <a:buNone/>
            </a:pPr>
            <a:r>
              <a:rPr lang="de-DE" dirty="0" smtClean="0"/>
              <a:t>... regelt die Arbeitssicherheit und den Gesundheitsschutz in Deutschland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dirty="0" smtClean="0"/>
              <a:t>... soll Beschäftigte vor Gefahren am Arbeitsplatz schützen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dirty="0" smtClean="0"/>
              <a:t>... soll Arbeitsunfälle verhindern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dirty="0" smtClean="0"/>
              <a:t>... soll die Gesundheit erhalten</a:t>
            </a:r>
          </a:p>
          <a:p>
            <a:pPr marL="0" indent="0">
              <a:spcBef>
                <a:spcPts val="3000"/>
              </a:spcBef>
              <a:spcAft>
                <a:spcPts val="1200"/>
              </a:spcAft>
              <a:buNone/>
            </a:pPr>
            <a:r>
              <a:rPr lang="de-DE" sz="2200" dirty="0" smtClean="0"/>
              <a:t>Der Arbeitgeber ist verpflichtet, geeignete Maßnahmen des Arbeitsschutzes zu ergreifen. Die </a:t>
            </a:r>
            <a:r>
              <a:rPr lang="de-DE" sz="2200" dirty="0"/>
              <a:t>Beschäftigten sind verpflichtet, diese Maßnahmen umzusetzen. </a:t>
            </a:r>
            <a:endParaRPr lang="de-DE" sz="22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502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STOP-Prinzip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Das </a:t>
            </a:r>
            <a:r>
              <a:rPr lang="de-DE" b="1" dirty="0">
                <a:solidFill>
                  <a:srgbClr val="75A9A4"/>
                </a:solidFill>
              </a:rPr>
              <a:t>STOP-Prinzip</a:t>
            </a:r>
            <a:r>
              <a:rPr lang="de-DE" dirty="0">
                <a:solidFill>
                  <a:srgbClr val="75A9A4"/>
                </a:solidFill>
              </a:rPr>
              <a:t> </a:t>
            </a:r>
            <a:r>
              <a:rPr lang="de-DE" dirty="0"/>
              <a:t>legt fest, in welcher Reihenfolge Schutzmaßnahmen zu ergreifen sind</a:t>
            </a:r>
            <a:r>
              <a:rPr lang="de-DE" dirty="0" smtClean="0"/>
              <a:t>. </a:t>
            </a:r>
            <a:r>
              <a:rPr lang="de-DE" b="1" dirty="0" smtClean="0">
                <a:solidFill>
                  <a:schemeClr val="accent1"/>
                </a:solidFill>
              </a:rPr>
              <a:t>STOP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smtClean="0"/>
              <a:t>steht für:</a:t>
            </a:r>
          </a:p>
          <a:p>
            <a:pPr marL="0" indent="0">
              <a:buNone/>
            </a:pPr>
            <a:endParaRPr lang="de-DE" dirty="0"/>
          </a:p>
          <a:p>
            <a:pPr marL="95250" indent="-95250"/>
            <a:r>
              <a:rPr lang="de-DE" b="1" dirty="0" smtClean="0"/>
              <a:t> </a:t>
            </a:r>
            <a:r>
              <a:rPr lang="de-DE" b="1" dirty="0" smtClean="0">
                <a:solidFill>
                  <a:schemeClr val="accent1"/>
                </a:solidFill>
              </a:rPr>
              <a:t>S</a:t>
            </a:r>
            <a:r>
              <a:rPr lang="de-DE" dirty="0" smtClean="0"/>
              <a:t>ubstitution</a:t>
            </a:r>
            <a:r>
              <a:rPr lang="de-DE" dirty="0"/>
              <a:t>, </a:t>
            </a:r>
            <a:r>
              <a:rPr lang="de-DE" sz="2400" dirty="0"/>
              <a:t>z. B. </a:t>
            </a:r>
            <a:r>
              <a:rPr lang="de-DE" sz="2400" dirty="0" smtClean="0"/>
              <a:t>den Austausch </a:t>
            </a:r>
            <a:r>
              <a:rPr lang="de-DE" sz="2400" dirty="0"/>
              <a:t>eines Produkts</a:t>
            </a:r>
          </a:p>
          <a:p>
            <a:pPr marL="95250" indent="-95250"/>
            <a:r>
              <a:rPr lang="de-DE" b="1" dirty="0" smtClean="0"/>
              <a:t> </a:t>
            </a:r>
            <a:r>
              <a:rPr lang="de-DE" b="1" dirty="0" smtClean="0">
                <a:solidFill>
                  <a:schemeClr val="accent1"/>
                </a:solidFill>
              </a:rPr>
              <a:t>T</a:t>
            </a:r>
            <a:r>
              <a:rPr lang="de-DE" dirty="0" smtClean="0"/>
              <a:t>echnische Maßnahmen,</a:t>
            </a:r>
            <a:r>
              <a:rPr lang="de-DE" sz="2400" dirty="0" smtClean="0"/>
              <a:t> z. B. die Verwendung von Werkzeug</a:t>
            </a:r>
          </a:p>
          <a:p>
            <a:pPr marL="90488" indent="-90488"/>
            <a:r>
              <a:rPr lang="de-DE" b="1" dirty="0" smtClean="0"/>
              <a:t> </a:t>
            </a:r>
            <a:r>
              <a:rPr lang="de-DE" b="1" dirty="0" smtClean="0">
                <a:solidFill>
                  <a:schemeClr val="accent1"/>
                </a:solidFill>
              </a:rPr>
              <a:t>O</a:t>
            </a:r>
            <a:r>
              <a:rPr lang="de-DE" dirty="0" smtClean="0"/>
              <a:t>rganisatorische Maßnahmen, </a:t>
            </a:r>
            <a:r>
              <a:rPr lang="de-DE" sz="2400" dirty="0" smtClean="0"/>
              <a:t>z. B. die Unterweisungen von Beschäftigten</a:t>
            </a:r>
          </a:p>
          <a:p>
            <a:pPr marL="95250" indent="-95250"/>
            <a:r>
              <a:rPr lang="de-DE" b="1" dirty="0" smtClean="0"/>
              <a:t> </a:t>
            </a:r>
            <a:r>
              <a:rPr lang="de-DE" b="1" dirty="0" smtClean="0">
                <a:solidFill>
                  <a:schemeClr val="accent1"/>
                </a:solidFill>
              </a:rPr>
              <a:t>P</a:t>
            </a:r>
            <a:r>
              <a:rPr lang="de-DE" dirty="0" smtClean="0"/>
              <a:t>ersönliche Maßnahmen, </a:t>
            </a:r>
            <a:r>
              <a:rPr lang="de-DE" sz="2400" dirty="0" smtClean="0"/>
              <a:t>z. B. das Tragen von Schutzhandschuhen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755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Substitution </a:t>
            </a:r>
            <a:r>
              <a:rPr lang="de-DE" dirty="0" smtClean="0">
                <a:solidFill>
                  <a:schemeClr val="accent1"/>
                </a:solidFill>
              </a:rPr>
              <a:t>von Epoxidharzen</a:t>
            </a:r>
            <a:endParaRPr lang="de-DE" dirty="0">
              <a:solidFill>
                <a:schemeClr val="accent1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2400"/>
              </a:spcAft>
            </a:pPr>
            <a:r>
              <a:rPr lang="de-DE" dirty="0" smtClean="0"/>
              <a:t>Sind </a:t>
            </a:r>
            <a:r>
              <a:rPr lang="de-DE" dirty="0"/>
              <a:t>weniger gefährliche Stoffe verfügbar, die keine Epoxidharze enthalten?</a:t>
            </a:r>
          </a:p>
          <a:p>
            <a:r>
              <a:rPr lang="de-DE" dirty="0" smtClean="0"/>
              <a:t>Sind </a:t>
            </a:r>
            <a:r>
              <a:rPr lang="de-DE" dirty="0"/>
              <a:t>Epoxidharze verfügbar, die ein geringeres Allergie-Risiko mit sich bringen?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sz="2400" dirty="0" smtClean="0"/>
              <a:t>Manchmal </a:t>
            </a:r>
            <a:r>
              <a:rPr lang="de-DE" sz="2400" dirty="0"/>
              <a:t>ist es schwierig, Epoxidharze ganz zu ersetzen, da sie sehr gute, technische Eigenschaften aufweisen.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669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Technische Maßnahmen – Mischvorgang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 smtClean="0">
                <a:solidFill>
                  <a:schemeClr val="accent1"/>
                </a:solidFill>
              </a:rPr>
              <a:t>Verwendung ...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/>
              <a:t>... geschlossener</a:t>
            </a:r>
            <a:r>
              <a:rPr lang="de-DE" sz="2400" dirty="0"/>
              <a:t>, ggf. automatisierter </a:t>
            </a:r>
            <a:r>
              <a:rPr lang="de-DE" sz="2400" dirty="0" smtClean="0"/>
              <a:t>Mischmaschinen </a:t>
            </a:r>
            <a:r>
              <a:rPr lang="de-DE" sz="1800" dirty="0" smtClean="0"/>
              <a:t>(Behälter </a:t>
            </a:r>
            <a:r>
              <a:rPr lang="de-DE" sz="1800" dirty="0"/>
              <a:t>ggf. abdecken!)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/>
              <a:t>... </a:t>
            </a:r>
            <a:r>
              <a:rPr lang="de-DE" sz="2400" dirty="0"/>
              <a:t>leicht zu reinigender Maschinen und Einrichtungen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/>
              <a:t>... </a:t>
            </a:r>
            <a:r>
              <a:rPr lang="de-DE" sz="2400" dirty="0"/>
              <a:t>von stufenlos regulierbaren Rührwerkzeugen </a:t>
            </a:r>
            <a:r>
              <a:rPr lang="de-DE" sz="1800" dirty="0" smtClean="0"/>
              <a:t>(</a:t>
            </a:r>
            <a:r>
              <a:rPr lang="de-DE" sz="1800" dirty="0"/>
              <a:t>niedrige Drehzahl einstellen!)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/>
              <a:t>... von </a:t>
            </a:r>
            <a:r>
              <a:rPr lang="de-DE" sz="2400" dirty="0"/>
              <a:t>langen </a:t>
            </a:r>
            <a:r>
              <a:rPr lang="de-DE" sz="2400" dirty="0" smtClean="0"/>
              <a:t>Rührstäben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/>
              <a:t>... </a:t>
            </a:r>
            <a:r>
              <a:rPr lang="de-DE" sz="2400" dirty="0"/>
              <a:t>vollständig geschlossener Systeme </a:t>
            </a:r>
            <a:r>
              <a:rPr lang="de-DE" sz="1800" dirty="0"/>
              <a:t>(z. B. bei </a:t>
            </a:r>
            <a:r>
              <a:rPr lang="de-DE" sz="1800" dirty="0" smtClean="0"/>
              <a:t>Injektionsharzen)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/>
              <a:t>... </a:t>
            </a:r>
            <a:r>
              <a:rPr lang="de-DE" sz="2400" dirty="0"/>
              <a:t>von vordosierten „Epoxidkitts“ oder „2-Komponenten-Dosierungssystemen</a:t>
            </a:r>
            <a:r>
              <a:rPr lang="de-DE" sz="2400" dirty="0" smtClean="0"/>
              <a:t>“</a:t>
            </a:r>
            <a:endParaRPr lang="de-DE" sz="24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9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Technische Maßnahmen – Verarbeitung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de-DE" b="1" dirty="0">
                <a:solidFill>
                  <a:schemeClr val="accent1"/>
                </a:solidFill>
              </a:rPr>
              <a:t>Verwendung ...</a:t>
            </a: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>
                <a:solidFill>
                  <a:srgbClr val="000000"/>
                </a:solidFill>
              </a:rPr>
              <a:t>... </a:t>
            </a:r>
            <a:r>
              <a:rPr lang="de-DE" sz="2400" dirty="0"/>
              <a:t>von Werkzeugen mit langen </a:t>
            </a:r>
            <a:r>
              <a:rPr lang="de-DE" sz="2400" dirty="0" smtClean="0"/>
              <a:t>Stielen </a:t>
            </a:r>
            <a:r>
              <a:rPr lang="de-DE" sz="1800" dirty="0" smtClean="0">
                <a:solidFill>
                  <a:srgbClr val="000000"/>
                </a:solidFill>
              </a:rPr>
              <a:t>(</a:t>
            </a:r>
            <a:r>
              <a:rPr lang="de-DE" sz="1800" dirty="0"/>
              <a:t>z. B. langstielige Gummiwischer</a:t>
            </a:r>
            <a:r>
              <a:rPr lang="de-DE" sz="1800" dirty="0" smtClean="0">
                <a:solidFill>
                  <a:srgbClr val="000000"/>
                </a:solidFill>
              </a:rPr>
              <a:t>)</a:t>
            </a:r>
            <a:endParaRPr lang="de-DE" sz="1800" dirty="0">
              <a:solidFill>
                <a:srgbClr val="000000"/>
              </a:solidFill>
            </a:endParaRP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>
                <a:solidFill>
                  <a:srgbClr val="000000"/>
                </a:solidFill>
              </a:rPr>
              <a:t>... </a:t>
            </a:r>
            <a:r>
              <a:rPr lang="de-DE" sz="2400" dirty="0"/>
              <a:t>spezieller </a:t>
            </a:r>
            <a:r>
              <a:rPr lang="de-DE" sz="2400" dirty="0" smtClean="0"/>
              <a:t>Spritzschutz-Einrichtungen </a:t>
            </a:r>
            <a:r>
              <a:rPr lang="de-DE" sz="2400" dirty="0"/>
              <a:t>bei (Farb-)Rollen </a:t>
            </a:r>
            <a:r>
              <a:rPr lang="de-DE" sz="1800" dirty="0" smtClean="0"/>
              <a:t>(„Spritzschutzschilder“)</a:t>
            </a: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>
                <a:solidFill>
                  <a:srgbClr val="000000"/>
                </a:solidFill>
              </a:rPr>
              <a:t>... leicht zu reinigender Werkzeuge </a:t>
            </a: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 smtClean="0">
                <a:solidFill>
                  <a:srgbClr val="000000"/>
                </a:solidFill>
              </a:rPr>
              <a:t>... von Einwegwerkzeugen</a:t>
            </a: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b="1" dirty="0" smtClean="0">
                <a:solidFill>
                  <a:schemeClr val="accent1"/>
                </a:solidFill>
              </a:rPr>
              <a:t>Außerdem, </a:t>
            </a:r>
            <a:r>
              <a:rPr lang="de-DE" b="1" dirty="0" smtClean="0">
                <a:solidFill>
                  <a:schemeClr val="accent1"/>
                </a:solidFill>
              </a:rPr>
              <a:t>...</a:t>
            </a:r>
          </a:p>
          <a:p>
            <a:pPr marL="266700" lvl="0" indent="-26670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>
                <a:solidFill>
                  <a:srgbClr val="000000"/>
                </a:solidFill>
              </a:rPr>
              <a:t>... </a:t>
            </a:r>
            <a:r>
              <a:rPr lang="de-DE" sz="2400" dirty="0" smtClean="0">
                <a:solidFill>
                  <a:srgbClr val="000000"/>
                </a:solidFill>
              </a:rPr>
              <a:t>Arbeitsprozesse </a:t>
            </a:r>
            <a:r>
              <a:rPr lang="de-DE" sz="2400" dirty="0">
                <a:solidFill>
                  <a:srgbClr val="000000"/>
                </a:solidFill>
              </a:rPr>
              <a:t>durch Maschinen unterstützen </a:t>
            </a:r>
            <a:r>
              <a:rPr lang="de-DE" dirty="0" smtClean="0">
                <a:solidFill>
                  <a:srgbClr val="000000"/>
                </a:solidFill>
              </a:rPr>
              <a:t/>
            </a:r>
            <a:br>
              <a:rPr lang="de-DE" dirty="0" smtClean="0">
                <a:solidFill>
                  <a:srgbClr val="000000"/>
                </a:solidFill>
              </a:rPr>
            </a:br>
            <a:r>
              <a:rPr lang="de-DE" sz="1900" dirty="0" smtClean="0">
                <a:solidFill>
                  <a:srgbClr val="000000"/>
                </a:solidFill>
              </a:rPr>
              <a:t>(</a:t>
            </a:r>
            <a:r>
              <a:rPr lang="de-DE" sz="1900" dirty="0">
                <a:solidFill>
                  <a:srgbClr val="000000"/>
                </a:solidFill>
              </a:rPr>
              <a:t>z. B. das Auftragen von Bodenbeschichtungen)</a:t>
            </a:r>
            <a:endParaRPr lang="de-DE" sz="1900" dirty="0" smtClean="0">
              <a:solidFill>
                <a:srgbClr val="000000"/>
              </a:solidFill>
            </a:endParaRP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de-DE" sz="2400" dirty="0">
                <a:solidFill>
                  <a:srgbClr val="000000"/>
                </a:solidFill>
              </a:rPr>
              <a:t>... </a:t>
            </a:r>
            <a:r>
              <a:rPr lang="de-DE" sz="2400" dirty="0" smtClean="0">
                <a:solidFill>
                  <a:srgbClr val="000000"/>
                </a:solidFill>
              </a:rPr>
              <a:t>Epoxidharze </a:t>
            </a:r>
            <a:r>
              <a:rPr lang="de-DE" sz="2400" dirty="0">
                <a:solidFill>
                  <a:srgbClr val="000000"/>
                </a:solidFill>
              </a:rPr>
              <a:t>möglichst nah am Boden ausgießen, um Spritzer zu vermeiden</a:t>
            </a:r>
            <a:endParaRPr lang="de-DE" sz="2400" dirty="0" smtClean="0">
              <a:solidFill>
                <a:srgbClr val="00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169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Organisatorische Maßnahmen 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2600" dirty="0" smtClean="0"/>
              <a:t>Unterweisung </a:t>
            </a:r>
            <a:r>
              <a:rPr lang="de-DE" sz="2600" dirty="0"/>
              <a:t>der </a:t>
            </a:r>
            <a:r>
              <a:rPr lang="de-DE" sz="2600" dirty="0" smtClean="0"/>
              <a:t>Mitarbeitenden </a:t>
            </a:r>
            <a:r>
              <a:rPr lang="de-DE" sz="2600" dirty="0" smtClean="0"/>
              <a:t>vor </a:t>
            </a:r>
            <a:r>
              <a:rPr lang="de-DE" sz="2600" dirty="0"/>
              <a:t>der </a:t>
            </a:r>
            <a:r>
              <a:rPr lang="de-DE" sz="2600" u="sng" dirty="0"/>
              <a:t>erstmaligen</a:t>
            </a:r>
            <a:r>
              <a:rPr lang="de-DE" sz="2600" dirty="0"/>
              <a:t> Verarbeitung von </a:t>
            </a:r>
            <a:r>
              <a:rPr lang="de-DE" sz="2600" dirty="0" smtClean="0"/>
              <a:t>Epoxidharzen </a:t>
            </a:r>
            <a:r>
              <a:rPr lang="de-DE" sz="1800" dirty="0" smtClean="0"/>
              <a:t>(z. </a:t>
            </a:r>
            <a:r>
              <a:rPr lang="de-DE" sz="1800" dirty="0"/>
              <a:t>B. zur richtigen Verwendung von </a:t>
            </a:r>
            <a:r>
              <a:rPr lang="de-DE" sz="1800" dirty="0" smtClean="0"/>
              <a:t>Schutzhandschuhen)</a:t>
            </a:r>
            <a:endParaRPr lang="de-DE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2600" dirty="0" smtClean="0"/>
              <a:t>Bereitstellung </a:t>
            </a:r>
            <a:r>
              <a:rPr lang="de-DE" sz="2600" dirty="0"/>
              <a:t>von persönlicher Schutzausrüstung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1800" dirty="0" smtClean="0"/>
              <a:t>(</a:t>
            </a:r>
            <a:r>
              <a:rPr lang="de-DE" sz="1800" dirty="0"/>
              <a:t>z. B. Schutzhandschuhe oder Schutzhosen)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2600" dirty="0" smtClean="0"/>
              <a:t>Einrichten </a:t>
            </a:r>
            <a:r>
              <a:rPr lang="de-DE" sz="2600" dirty="0"/>
              <a:t>eines separaten und geschlossenen </a:t>
            </a:r>
            <a:r>
              <a:rPr lang="de-DE" sz="2600" dirty="0" smtClean="0"/>
              <a:t>Mischbereiches </a:t>
            </a:r>
            <a:br>
              <a:rPr lang="de-DE" sz="2600" dirty="0" smtClean="0"/>
            </a:br>
            <a:r>
              <a:rPr lang="de-DE" sz="1800" dirty="0" smtClean="0"/>
              <a:t>(Behälter sollten sicher </a:t>
            </a:r>
            <a:r>
              <a:rPr lang="de-DE" sz="1800" dirty="0"/>
              <a:t>stehen und nicht umkippen </a:t>
            </a:r>
            <a:r>
              <a:rPr lang="de-DE" sz="1800" dirty="0" smtClean="0"/>
              <a:t>können)</a:t>
            </a:r>
            <a:endParaRPr lang="de-DE" sz="18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2600" dirty="0" smtClean="0"/>
              <a:t>Arbeitsplätze</a:t>
            </a:r>
            <a:r>
              <a:rPr lang="de-DE" sz="2600" dirty="0"/>
              <a:t>, Arbeitsflächen und Werkzeuge sauber halten und benutzte Werkzeuge nicht herumliegen lassen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de-DE" sz="2600" dirty="0" smtClean="0"/>
              <a:t>Für </a:t>
            </a:r>
            <a:r>
              <a:rPr lang="de-DE" sz="2600" dirty="0"/>
              <a:t>ausreichende Belüftung sorgen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789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Organisatorische Maßnahmen </a:t>
            </a:r>
            <a:r>
              <a:rPr lang="de-DE" dirty="0" smtClean="0"/>
              <a:t>II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de-DE" sz="2600" dirty="0" smtClean="0"/>
              <a:t>Gebrauchte </a:t>
            </a:r>
            <a:r>
              <a:rPr lang="de-DE" sz="2600" dirty="0"/>
              <a:t>Gebinde verschließen und leere Gebinde </a:t>
            </a:r>
            <a:r>
              <a:rPr lang="de-DE" sz="2600" dirty="0" smtClean="0"/>
              <a:t>entsorgen</a:t>
            </a:r>
            <a:endParaRPr lang="de-DE" sz="2600" dirty="0"/>
          </a:p>
          <a:p>
            <a:pPr>
              <a:spcAft>
                <a:spcPts val="600"/>
              </a:spcAft>
            </a:pPr>
            <a:r>
              <a:rPr lang="de-DE" sz="2600" dirty="0" smtClean="0"/>
              <a:t>Anzahl </a:t>
            </a:r>
            <a:r>
              <a:rPr lang="de-DE" sz="2600" dirty="0"/>
              <a:t>der Personen, die Epoxidharze verarbeiten, möglichst gering halten </a:t>
            </a:r>
          </a:p>
          <a:p>
            <a:pPr>
              <a:spcAft>
                <a:spcPts val="600"/>
              </a:spcAft>
            </a:pPr>
            <a:r>
              <a:rPr lang="de-DE" sz="2600" dirty="0" smtClean="0"/>
              <a:t>Zugang </a:t>
            </a:r>
            <a:r>
              <a:rPr lang="de-DE" sz="2600" dirty="0"/>
              <a:t>zu Epoxidharzen am Arbeitsplatz beschränken</a:t>
            </a:r>
          </a:p>
          <a:p>
            <a:pPr>
              <a:spcAft>
                <a:spcPts val="600"/>
              </a:spcAft>
            </a:pPr>
            <a:r>
              <a:rPr lang="de-DE" sz="2600" dirty="0" smtClean="0"/>
              <a:t>Möglichkeit </a:t>
            </a:r>
            <a:r>
              <a:rPr lang="de-DE" sz="2600" dirty="0"/>
              <a:t>einrichten, sich die Haut zu reinigen </a:t>
            </a:r>
          </a:p>
          <a:p>
            <a:pPr>
              <a:spcAft>
                <a:spcPts val="600"/>
              </a:spcAft>
            </a:pPr>
            <a:r>
              <a:rPr lang="de-DE" sz="2600" dirty="0" smtClean="0"/>
              <a:t>Aushängen </a:t>
            </a:r>
            <a:r>
              <a:rPr lang="de-DE" sz="2600" dirty="0"/>
              <a:t>eines Hautschutzplans</a:t>
            </a:r>
          </a:p>
          <a:p>
            <a:pPr>
              <a:spcAft>
                <a:spcPts val="600"/>
              </a:spcAft>
            </a:pPr>
            <a:r>
              <a:rPr lang="de-DE" sz="2600" dirty="0" smtClean="0"/>
              <a:t>Bereitstellung </a:t>
            </a:r>
            <a:r>
              <a:rPr lang="de-DE" sz="2600" dirty="0"/>
              <a:t>einer Betriebsanweisung in verständlicher Form</a:t>
            </a:r>
          </a:p>
          <a:p>
            <a:pPr>
              <a:spcAft>
                <a:spcPts val="600"/>
              </a:spcAft>
            </a:pPr>
            <a:r>
              <a:rPr lang="de-DE" sz="2600" dirty="0" smtClean="0"/>
              <a:t>Zugang </a:t>
            </a:r>
            <a:r>
              <a:rPr lang="de-DE" sz="2600" dirty="0"/>
              <a:t>zu Sicherheitsdatenblättern </a:t>
            </a:r>
            <a:r>
              <a:rPr lang="de-DE" sz="2600" dirty="0" smtClean="0"/>
              <a:t>ermöglichen</a:t>
            </a:r>
            <a:endParaRPr lang="de-DE" sz="2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6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Persönliche Maßnahmen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de-DE" b="1" dirty="0" smtClean="0">
                <a:solidFill>
                  <a:schemeClr val="accent1"/>
                </a:solidFill>
              </a:rPr>
              <a:t>Tragen von persönlicher Schutzausrüstung </a:t>
            </a:r>
            <a:endParaRPr lang="de-DE" b="1" dirty="0">
              <a:solidFill>
                <a:schemeClr val="accent1"/>
              </a:solidFill>
            </a:endParaRP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>
                <a:solidFill>
                  <a:srgbClr val="000000"/>
                </a:solidFill>
              </a:rPr>
              <a:t>Augen- </a:t>
            </a:r>
            <a:r>
              <a:rPr lang="de-DE" sz="2600" dirty="0">
                <a:solidFill>
                  <a:srgbClr val="000000"/>
                </a:solidFill>
              </a:rPr>
              <a:t>und Gesichtsschutz verwenden </a:t>
            </a:r>
            <a:r>
              <a:rPr lang="de-DE" sz="1900" dirty="0">
                <a:solidFill>
                  <a:srgbClr val="000000"/>
                </a:solidFill>
              </a:rPr>
              <a:t>(z. B. Schutzbrille oder Gesichtsschutzschild) 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>
                <a:solidFill>
                  <a:srgbClr val="000000"/>
                </a:solidFill>
              </a:rPr>
              <a:t>Atemschutz </a:t>
            </a:r>
            <a:r>
              <a:rPr lang="de-DE" sz="2600" dirty="0">
                <a:solidFill>
                  <a:srgbClr val="000000"/>
                </a:solidFill>
              </a:rPr>
              <a:t>verwenden </a:t>
            </a:r>
            <a:r>
              <a:rPr lang="de-DE" sz="1900" dirty="0">
                <a:solidFill>
                  <a:srgbClr val="000000"/>
                </a:solidFill>
              </a:rPr>
              <a:t>(z. </a:t>
            </a:r>
            <a:r>
              <a:rPr lang="de-DE" sz="1900" dirty="0" smtClean="0">
                <a:solidFill>
                  <a:srgbClr val="000000"/>
                </a:solidFill>
              </a:rPr>
              <a:t>B. </a:t>
            </a:r>
            <a:r>
              <a:rPr lang="de-DE" sz="1900" dirty="0">
                <a:solidFill>
                  <a:srgbClr val="000000"/>
                </a:solidFill>
              </a:rPr>
              <a:t>bei der Verarbeitung lösemittelhaltiger Epoxidharze oder beim Aufsprühen Epoxidharz-haltiger Produkte)</a:t>
            </a:r>
            <a:r>
              <a:rPr lang="de-DE" sz="2400" dirty="0">
                <a:solidFill>
                  <a:srgbClr val="000000"/>
                </a:solidFill>
              </a:rPr>
              <a:t> 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>
                <a:solidFill>
                  <a:srgbClr val="000000"/>
                </a:solidFill>
              </a:rPr>
              <a:t>langärmelige </a:t>
            </a:r>
            <a:r>
              <a:rPr lang="de-DE" sz="2600" dirty="0">
                <a:solidFill>
                  <a:srgbClr val="000000"/>
                </a:solidFill>
              </a:rPr>
              <a:t>Hemden und lange Hosen tragen, zusätzlich ggf. Schutzkleidung verwenden </a:t>
            </a:r>
            <a:r>
              <a:rPr lang="de-DE" sz="1900" dirty="0">
                <a:solidFill>
                  <a:srgbClr val="000000"/>
                </a:solidFill>
              </a:rPr>
              <a:t>(z. B. Schürzen, Einweg-Schutzhosen oder Schutzanzüge / Einweg-Overalls, Knie- und Unterschenkelschutz) 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>
                <a:solidFill>
                  <a:srgbClr val="000000"/>
                </a:solidFill>
              </a:rPr>
              <a:t>geeignete </a:t>
            </a:r>
            <a:r>
              <a:rPr lang="de-DE" sz="2600" dirty="0">
                <a:solidFill>
                  <a:srgbClr val="000000"/>
                </a:solidFill>
              </a:rPr>
              <a:t>Chemikalien-Schutzhandschuhe aus Nitril- oder Butylkautschuk verwenden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de-DE" sz="2600" dirty="0" smtClean="0">
                <a:solidFill>
                  <a:srgbClr val="000000"/>
                </a:solidFill>
              </a:rPr>
              <a:t>Gummistiefel </a:t>
            </a:r>
            <a:r>
              <a:rPr lang="de-DE" sz="2600" dirty="0">
                <a:solidFill>
                  <a:srgbClr val="000000"/>
                </a:solidFill>
              </a:rPr>
              <a:t>und ggf. Nagelschuhe tragen </a:t>
            </a:r>
            <a:r>
              <a:rPr lang="de-DE" sz="1900" dirty="0" smtClean="0">
                <a:solidFill>
                  <a:srgbClr val="000000"/>
                </a:solidFill>
              </a:rPr>
              <a:t>(</a:t>
            </a:r>
            <a:r>
              <a:rPr lang="de-DE" sz="1900" dirty="0">
                <a:solidFill>
                  <a:srgbClr val="000000"/>
                </a:solidFill>
              </a:rPr>
              <a:t>z. B. beim Verlegen und Beschichten von Böden)</a:t>
            </a:r>
          </a:p>
          <a:p>
            <a:pPr marL="0" lvl="0" indent="0">
              <a:spcBef>
                <a:spcPts val="900"/>
              </a:spcBef>
              <a:spcAft>
                <a:spcPts val="900"/>
              </a:spcAft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77FA-7047-8248-9BBB-025C632A1A3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746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oxSafe">
  <a:themeElements>
    <a:clrScheme name="Benutzerdefiniert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1A7A3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1027</Words>
  <Application>Microsoft Office PowerPoint</Application>
  <PresentationFormat>Breitbild</PresentationFormat>
  <Paragraphs>142</Paragraphs>
  <Slides>19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Calibri</vt:lpstr>
      <vt:lpstr>Cambria</vt:lpstr>
      <vt:lpstr>Wingdings</vt:lpstr>
      <vt:lpstr>EpoxSafe</vt:lpstr>
      <vt:lpstr>Sicherer Umgang mit Epoxidharzen</vt:lpstr>
      <vt:lpstr>Das Arbeitsschutzgesetz (ArbSchG)</vt:lpstr>
      <vt:lpstr>STOP-Prinzip</vt:lpstr>
      <vt:lpstr>Substitution von Epoxidharzen</vt:lpstr>
      <vt:lpstr>Technische Maßnahmen – Mischvorgang</vt:lpstr>
      <vt:lpstr>Technische Maßnahmen – Verarbeitung</vt:lpstr>
      <vt:lpstr>Organisatorische Maßnahmen I</vt:lpstr>
      <vt:lpstr>Organisatorische Maßnahmen II</vt:lpstr>
      <vt:lpstr>Persönliche Maßnahmen</vt:lpstr>
      <vt:lpstr>Persönliche Maßnahmen</vt:lpstr>
      <vt:lpstr>Handschuhe beim Verarbeiten von Epoxidharzen</vt:lpstr>
      <vt:lpstr>Handschuhe beim Verarbeiten von Epoxidharzen</vt:lpstr>
      <vt:lpstr>Handschuhe beim Verarbeiten von Epoxidharzen</vt:lpstr>
      <vt:lpstr>Handschuhe beim Verarbeiten von Epoxidharzen</vt:lpstr>
      <vt:lpstr>Wie lange schützt ein Handschuh?</vt:lpstr>
      <vt:lpstr>Permeation </vt:lpstr>
      <vt:lpstr>Permeation</vt:lpstr>
      <vt:lpstr>Permeation</vt:lpstr>
      <vt:lpstr>Wann sollte ein Handschuh entsorgt werden?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Das ist eine Überschrift</dc:title>
  <dc:creator>Microsoft Office-Anwender</dc:creator>
  <cp:lastModifiedBy>Marc Rocholl</cp:lastModifiedBy>
  <cp:revision>55</cp:revision>
  <cp:lastPrinted>2018-08-17T08:42:24Z</cp:lastPrinted>
  <dcterms:created xsi:type="dcterms:W3CDTF">2018-08-15T11:23:21Z</dcterms:created>
  <dcterms:modified xsi:type="dcterms:W3CDTF">2018-08-22T06:28:58Z</dcterms:modified>
</cp:coreProperties>
</file>